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53" r:id="rId2"/>
    <p:sldId id="460" r:id="rId3"/>
    <p:sldId id="461" r:id="rId4"/>
    <p:sldId id="463" r:id="rId5"/>
    <p:sldId id="462" r:id="rId6"/>
    <p:sldId id="464" r:id="rId7"/>
    <p:sldId id="467" r:id="rId8"/>
    <p:sldId id="520" r:id="rId9"/>
    <p:sldId id="521" r:id="rId10"/>
    <p:sldId id="529" r:id="rId11"/>
    <p:sldId id="530" r:id="rId12"/>
    <p:sldId id="528" r:id="rId13"/>
    <p:sldId id="498" r:id="rId14"/>
    <p:sldId id="505" r:id="rId15"/>
    <p:sldId id="512" r:id="rId16"/>
    <p:sldId id="472" r:id="rId17"/>
    <p:sldId id="516" r:id="rId18"/>
    <p:sldId id="470" r:id="rId19"/>
    <p:sldId id="471" r:id="rId20"/>
    <p:sldId id="494" r:id="rId21"/>
    <p:sldId id="522" r:id="rId22"/>
    <p:sldId id="531" r:id="rId23"/>
    <p:sldId id="480" r:id="rId24"/>
    <p:sldId id="484" r:id="rId25"/>
    <p:sldId id="513" r:id="rId26"/>
    <p:sldId id="485" r:id="rId27"/>
    <p:sldId id="483" r:id="rId28"/>
    <p:sldId id="490" r:id="rId29"/>
    <p:sldId id="487" r:id="rId30"/>
    <p:sldId id="491" r:id="rId31"/>
    <p:sldId id="488" r:id="rId32"/>
    <p:sldId id="489" r:id="rId33"/>
    <p:sldId id="526" r:id="rId34"/>
    <p:sldId id="527" r:id="rId35"/>
    <p:sldId id="408" r:id="rId36"/>
    <p:sldId id="493" r:id="rId37"/>
  </p:sldIdLst>
  <p:sldSz cx="9144000" cy="6858000" type="screen4x3"/>
  <p:notesSz cx="6946900" cy="9220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nzalez, Philip L CTRCS" initials="PL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99"/>
    <a:srgbClr val="FFCC00"/>
    <a:srgbClr val="0000FF"/>
    <a:srgbClr val="FF9900"/>
    <a:srgbClr val="000066"/>
    <a:srgbClr val="FF3300"/>
    <a:srgbClr val="CFE2FD"/>
    <a:srgbClr val="FFFF99"/>
    <a:srgbClr val="FFFF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1" autoAdjust="0"/>
    <p:restoredTop sz="93990" autoAdjust="0"/>
  </p:normalViewPr>
  <p:slideViewPr>
    <p:cSldViewPr snapToGrid="0">
      <p:cViewPr>
        <p:scale>
          <a:sx n="100" d="100"/>
          <a:sy n="100" d="100"/>
        </p:scale>
        <p:origin x="-366"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2586" y="-84"/>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009900" cy="457852"/>
          </a:xfrm>
          <a:prstGeom prst="rect">
            <a:avLst/>
          </a:prstGeom>
          <a:noFill/>
          <a:ln w="9525">
            <a:noFill/>
            <a:miter lim="800000"/>
            <a:headEnd/>
            <a:tailEnd/>
          </a:ln>
          <a:effectLst/>
        </p:spPr>
        <p:txBody>
          <a:bodyPr vert="horz" wrap="square" lIns="92635" tIns="46317" rIns="92635" bIns="46317" numCol="1" anchor="t" anchorCtr="0" compatLnSpc="1">
            <a:prstTxWarp prst="textNoShape">
              <a:avLst/>
            </a:prstTxWarp>
          </a:bodyPr>
          <a:lstStyle>
            <a:lvl1pPr defTabSz="926649">
              <a:defRPr sz="1200"/>
            </a:lvl1pPr>
          </a:lstStyle>
          <a:p>
            <a:pPr>
              <a:defRPr/>
            </a:pPr>
            <a:endParaRPr lang="en-US"/>
          </a:p>
        </p:txBody>
      </p:sp>
      <p:sp>
        <p:nvSpPr>
          <p:cNvPr id="9219" name="Rectangle 3"/>
          <p:cNvSpPr>
            <a:spLocks noGrp="1" noChangeArrowheads="1"/>
          </p:cNvSpPr>
          <p:nvPr>
            <p:ph type="dt" sz="quarter" idx="1"/>
          </p:nvPr>
        </p:nvSpPr>
        <p:spPr bwMode="auto">
          <a:xfrm>
            <a:off x="3937000" y="1"/>
            <a:ext cx="3009900" cy="457852"/>
          </a:xfrm>
          <a:prstGeom prst="rect">
            <a:avLst/>
          </a:prstGeom>
          <a:noFill/>
          <a:ln w="9525">
            <a:noFill/>
            <a:miter lim="800000"/>
            <a:headEnd/>
            <a:tailEnd/>
          </a:ln>
          <a:effectLst/>
        </p:spPr>
        <p:txBody>
          <a:bodyPr vert="horz" wrap="square" lIns="92635" tIns="46317" rIns="92635" bIns="46317" numCol="1" anchor="t" anchorCtr="0" compatLnSpc="1">
            <a:prstTxWarp prst="textNoShape">
              <a:avLst/>
            </a:prstTxWarp>
          </a:bodyPr>
          <a:lstStyle>
            <a:lvl1pPr algn="r" defTabSz="926649">
              <a:defRPr sz="1200"/>
            </a:lvl1pPr>
          </a:lstStyle>
          <a:p>
            <a:pPr>
              <a:defRPr/>
            </a:pPr>
            <a:endParaRPr lang="en-US"/>
          </a:p>
        </p:txBody>
      </p:sp>
      <p:sp>
        <p:nvSpPr>
          <p:cNvPr id="9220" name="Rectangle 4"/>
          <p:cNvSpPr>
            <a:spLocks noGrp="1" noChangeArrowheads="1"/>
          </p:cNvSpPr>
          <p:nvPr>
            <p:ph type="ftr" sz="quarter" idx="2"/>
          </p:nvPr>
        </p:nvSpPr>
        <p:spPr bwMode="auto">
          <a:xfrm>
            <a:off x="0" y="8762348"/>
            <a:ext cx="3009900" cy="457852"/>
          </a:xfrm>
          <a:prstGeom prst="rect">
            <a:avLst/>
          </a:prstGeom>
          <a:noFill/>
          <a:ln w="9525">
            <a:noFill/>
            <a:miter lim="800000"/>
            <a:headEnd/>
            <a:tailEnd/>
          </a:ln>
          <a:effectLst/>
        </p:spPr>
        <p:txBody>
          <a:bodyPr vert="horz" wrap="square" lIns="92635" tIns="46317" rIns="92635" bIns="46317" numCol="1" anchor="b" anchorCtr="0" compatLnSpc="1">
            <a:prstTxWarp prst="textNoShape">
              <a:avLst/>
            </a:prstTxWarp>
          </a:bodyPr>
          <a:lstStyle>
            <a:lvl1pPr defTabSz="926649">
              <a:defRPr sz="1200"/>
            </a:lvl1pPr>
          </a:lstStyle>
          <a:p>
            <a:pPr>
              <a:defRPr/>
            </a:pPr>
            <a:endParaRPr lang="en-US"/>
          </a:p>
        </p:txBody>
      </p:sp>
      <p:sp>
        <p:nvSpPr>
          <p:cNvPr id="9221" name="Rectangle 5"/>
          <p:cNvSpPr>
            <a:spLocks noGrp="1" noChangeArrowheads="1"/>
          </p:cNvSpPr>
          <p:nvPr>
            <p:ph type="sldNum" sz="quarter" idx="3"/>
          </p:nvPr>
        </p:nvSpPr>
        <p:spPr bwMode="auto">
          <a:xfrm>
            <a:off x="3937000" y="8762348"/>
            <a:ext cx="3009900" cy="457852"/>
          </a:xfrm>
          <a:prstGeom prst="rect">
            <a:avLst/>
          </a:prstGeom>
          <a:noFill/>
          <a:ln w="9525">
            <a:noFill/>
            <a:miter lim="800000"/>
            <a:headEnd/>
            <a:tailEnd/>
          </a:ln>
          <a:effectLst/>
        </p:spPr>
        <p:txBody>
          <a:bodyPr vert="horz" wrap="square" lIns="92635" tIns="46317" rIns="92635" bIns="46317" numCol="1" anchor="b" anchorCtr="0" compatLnSpc="1">
            <a:prstTxWarp prst="textNoShape">
              <a:avLst/>
            </a:prstTxWarp>
          </a:bodyPr>
          <a:lstStyle>
            <a:lvl1pPr algn="r" defTabSz="926649">
              <a:defRPr sz="1200"/>
            </a:lvl1pPr>
          </a:lstStyle>
          <a:p>
            <a:pPr>
              <a:defRPr/>
            </a:pPr>
            <a:fld id="{4A448A08-AD5A-4372-8DC8-4736F147C22A}" type="slidenum">
              <a:rPr lang="en-US"/>
              <a:pPr>
                <a:defRPr/>
              </a:pPr>
              <a:t>‹#›</a:t>
            </a:fld>
            <a:endParaRPr lang="en-US" dirty="0"/>
          </a:p>
        </p:txBody>
      </p:sp>
    </p:spTree>
    <p:extLst>
      <p:ext uri="{BB962C8B-B14F-4D97-AF65-F5344CB8AC3E}">
        <p14:creationId xmlns:p14="http://schemas.microsoft.com/office/powerpoint/2010/main" val="2418201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09900" cy="457852"/>
          </a:xfrm>
          <a:prstGeom prst="rect">
            <a:avLst/>
          </a:prstGeom>
          <a:noFill/>
          <a:ln w="9525">
            <a:noFill/>
            <a:miter lim="800000"/>
            <a:headEnd/>
            <a:tailEnd/>
          </a:ln>
          <a:effectLst/>
        </p:spPr>
        <p:txBody>
          <a:bodyPr vert="horz" wrap="square" lIns="92635" tIns="46317" rIns="92635" bIns="46317" numCol="1" anchor="t" anchorCtr="0" compatLnSpc="1">
            <a:prstTxWarp prst="textNoShape">
              <a:avLst/>
            </a:prstTxWarp>
          </a:bodyPr>
          <a:lstStyle>
            <a:lvl1pPr defTabSz="926649">
              <a:defRPr sz="1200"/>
            </a:lvl1pPr>
          </a:lstStyle>
          <a:p>
            <a:pPr>
              <a:defRPr/>
            </a:pPr>
            <a:endParaRPr lang="en-US"/>
          </a:p>
        </p:txBody>
      </p:sp>
      <p:sp>
        <p:nvSpPr>
          <p:cNvPr id="6147" name="Rectangle 3"/>
          <p:cNvSpPr>
            <a:spLocks noGrp="1" noChangeArrowheads="1"/>
          </p:cNvSpPr>
          <p:nvPr>
            <p:ph type="dt" idx="1"/>
          </p:nvPr>
        </p:nvSpPr>
        <p:spPr bwMode="auto">
          <a:xfrm>
            <a:off x="3937000" y="1"/>
            <a:ext cx="3009900" cy="457852"/>
          </a:xfrm>
          <a:prstGeom prst="rect">
            <a:avLst/>
          </a:prstGeom>
          <a:noFill/>
          <a:ln w="9525">
            <a:noFill/>
            <a:miter lim="800000"/>
            <a:headEnd/>
            <a:tailEnd/>
          </a:ln>
          <a:effectLst/>
        </p:spPr>
        <p:txBody>
          <a:bodyPr vert="horz" wrap="square" lIns="92635" tIns="46317" rIns="92635" bIns="46317" numCol="1" anchor="t" anchorCtr="0" compatLnSpc="1">
            <a:prstTxWarp prst="textNoShape">
              <a:avLst/>
            </a:prstTxWarp>
          </a:bodyPr>
          <a:lstStyle>
            <a:lvl1pPr algn="r" defTabSz="926649">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68400" y="695325"/>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27100" y="4379596"/>
            <a:ext cx="5092700" cy="4145932"/>
          </a:xfrm>
          <a:prstGeom prst="rect">
            <a:avLst/>
          </a:prstGeom>
          <a:noFill/>
          <a:ln w="9525">
            <a:noFill/>
            <a:miter lim="800000"/>
            <a:headEnd/>
            <a:tailEnd/>
          </a:ln>
          <a:effectLst/>
        </p:spPr>
        <p:txBody>
          <a:bodyPr vert="horz" wrap="square" lIns="92635" tIns="46317" rIns="92635" bIns="46317"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6150" name="Rectangle 6"/>
          <p:cNvSpPr>
            <a:spLocks noGrp="1" noChangeArrowheads="1"/>
          </p:cNvSpPr>
          <p:nvPr>
            <p:ph type="ftr" sz="quarter" idx="4"/>
          </p:nvPr>
        </p:nvSpPr>
        <p:spPr bwMode="auto">
          <a:xfrm>
            <a:off x="0" y="8762348"/>
            <a:ext cx="3009900" cy="457852"/>
          </a:xfrm>
          <a:prstGeom prst="rect">
            <a:avLst/>
          </a:prstGeom>
          <a:noFill/>
          <a:ln w="9525">
            <a:noFill/>
            <a:miter lim="800000"/>
            <a:headEnd/>
            <a:tailEnd/>
          </a:ln>
          <a:effectLst/>
        </p:spPr>
        <p:txBody>
          <a:bodyPr vert="horz" wrap="square" lIns="92635" tIns="46317" rIns="92635" bIns="46317" numCol="1" anchor="b" anchorCtr="0" compatLnSpc="1">
            <a:prstTxWarp prst="textNoShape">
              <a:avLst/>
            </a:prstTxWarp>
          </a:bodyPr>
          <a:lstStyle>
            <a:lvl1pPr defTabSz="926649">
              <a:defRPr sz="1200"/>
            </a:lvl1pPr>
          </a:lstStyle>
          <a:p>
            <a:pPr>
              <a:defRPr/>
            </a:pPr>
            <a:endParaRPr lang="en-US"/>
          </a:p>
        </p:txBody>
      </p:sp>
      <p:sp>
        <p:nvSpPr>
          <p:cNvPr id="6151" name="Rectangle 7"/>
          <p:cNvSpPr>
            <a:spLocks noGrp="1" noChangeArrowheads="1"/>
          </p:cNvSpPr>
          <p:nvPr>
            <p:ph type="sldNum" sz="quarter" idx="5"/>
          </p:nvPr>
        </p:nvSpPr>
        <p:spPr bwMode="auto">
          <a:xfrm>
            <a:off x="3937000" y="8762348"/>
            <a:ext cx="3009900" cy="457852"/>
          </a:xfrm>
          <a:prstGeom prst="rect">
            <a:avLst/>
          </a:prstGeom>
          <a:noFill/>
          <a:ln w="9525">
            <a:noFill/>
            <a:miter lim="800000"/>
            <a:headEnd/>
            <a:tailEnd/>
          </a:ln>
          <a:effectLst/>
        </p:spPr>
        <p:txBody>
          <a:bodyPr vert="horz" wrap="square" lIns="92635" tIns="46317" rIns="92635" bIns="46317" numCol="1" anchor="b" anchorCtr="0" compatLnSpc="1">
            <a:prstTxWarp prst="textNoShape">
              <a:avLst/>
            </a:prstTxWarp>
          </a:bodyPr>
          <a:lstStyle>
            <a:lvl1pPr algn="r" defTabSz="926649">
              <a:defRPr sz="1200"/>
            </a:lvl1pPr>
          </a:lstStyle>
          <a:p>
            <a:pPr>
              <a:defRPr/>
            </a:pPr>
            <a:fld id="{D1D9B248-8F99-4A37-A99F-09D645B283D1}" type="slidenum">
              <a:rPr lang="en-US"/>
              <a:pPr>
                <a:defRPr/>
              </a:pPr>
              <a:t>‹#›</a:t>
            </a:fld>
            <a:endParaRPr lang="en-US" dirty="0"/>
          </a:p>
        </p:txBody>
      </p:sp>
    </p:spTree>
    <p:extLst>
      <p:ext uri="{BB962C8B-B14F-4D97-AF65-F5344CB8AC3E}">
        <p14:creationId xmlns:p14="http://schemas.microsoft.com/office/powerpoint/2010/main" val="3997366468"/>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Char char="•"/>
      <a:defRPr sz="1400" kern="1200">
        <a:solidFill>
          <a:schemeClr val="tx1"/>
        </a:solidFill>
        <a:latin typeface="Arial" charset="0"/>
        <a:ea typeface="+mn-ea"/>
        <a:cs typeface="Times New Roman" pitchFamily="18" charset="0"/>
      </a:defRPr>
    </a:lvl1pPr>
    <a:lvl2pPr marL="463550" indent="-169863"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2pPr>
    <a:lvl3pPr marL="11430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buChar char="•"/>
              <a:defRPr sz="1400">
                <a:solidFill>
                  <a:schemeClr val="tx1"/>
                </a:solidFill>
                <a:latin typeface="Arial" charset="0"/>
                <a:cs typeface="Times New Roman" pitchFamily="18" charset="0"/>
              </a:defRPr>
            </a:lvl1pPr>
            <a:lvl2pPr marL="738188" indent="-284163" defTabSz="922338" eaLnBrk="0" hangingPunct="0">
              <a:spcBef>
                <a:spcPct val="30000"/>
              </a:spcBef>
              <a:buChar char="•"/>
              <a:defRPr sz="1200">
                <a:solidFill>
                  <a:schemeClr val="tx1"/>
                </a:solidFill>
                <a:latin typeface="Arial" charset="0"/>
                <a:cs typeface="Times New Roman" pitchFamily="18" charset="0"/>
              </a:defRPr>
            </a:lvl2pPr>
            <a:lvl3pPr marL="1136650" indent="-227013" defTabSz="922338" eaLnBrk="0" hangingPunct="0">
              <a:spcBef>
                <a:spcPct val="30000"/>
              </a:spcBef>
              <a:buChar char="•"/>
              <a:defRPr sz="1200">
                <a:solidFill>
                  <a:schemeClr val="tx1"/>
                </a:solidFill>
                <a:latin typeface="Arial" charset="0"/>
                <a:cs typeface="Times New Roman" pitchFamily="18" charset="0"/>
              </a:defRPr>
            </a:lvl3pPr>
            <a:lvl4pPr marL="1590675" indent="-227013" defTabSz="922338" eaLnBrk="0" hangingPunct="0">
              <a:spcBef>
                <a:spcPct val="30000"/>
              </a:spcBef>
              <a:buChar char="•"/>
              <a:defRPr sz="1200">
                <a:solidFill>
                  <a:schemeClr val="tx1"/>
                </a:solidFill>
                <a:latin typeface="Arial" charset="0"/>
                <a:cs typeface="Times New Roman" pitchFamily="18" charset="0"/>
              </a:defRPr>
            </a:lvl4pPr>
            <a:lvl5pPr marL="2044700" indent="-227013" defTabSz="922338" eaLnBrk="0" hangingPunct="0">
              <a:spcBef>
                <a:spcPct val="30000"/>
              </a:spcBef>
              <a:buChar char="•"/>
              <a:defRPr sz="1200">
                <a:solidFill>
                  <a:schemeClr val="tx1"/>
                </a:solidFill>
                <a:latin typeface="Arial" charset="0"/>
                <a:cs typeface="Times New Roman" pitchFamily="18" charset="0"/>
              </a:defRPr>
            </a:lvl5pPr>
            <a:lvl6pPr marL="2501900" indent="-227013" defTabSz="922338"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22338"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22338"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22338"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2BF29AB9-7F97-4449-94EF-5CE9ECEB0256}" type="slidenum">
              <a:rPr lang="en-US" altLang="en-US" sz="1200" smtClean="0">
                <a:latin typeface="Times New Roman" pitchFamily="18" charset="0"/>
              </a:rPr>
              <a:pPr eaLnBrk="1" hangingPunct="1">
                <a:spcBef>
                  <a:spcPct val="0"/>
                </a:spcBef>
                <a:buFontTx/>
                <a:buNone/>
              </a:pPr>
              <a:t>1</a:t>
            </a:fld>
            <a:endParaRPr lang="en-US" altLang="en-US" sz="1200"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Remove (Lee Carver)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3A61E57D-968E-4BBC-9AEC-AAA99CC7BF6D}" type="slidenum">
              <a:rPr lang="en-US" altLang="en-US" sz="1200" smtClean="0">
                <a:latin typeface="Times New Roman" pitchFamily="18" charset="0"/>
              </a:rPr>
              <a:pPr eaLnBrk="1" hangingPunct="1">
                <a:spcBef>
                  <a:spcPct val="0"/>
                </a:spcBef>
                <a:buFontTx/>
                <a:buNone/>
              </a:pPr>
              <a:t>11</a:t>
            </a:fld>
            <a:endParaRPr lang="en-US" alt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69449420-3C4E-4929-9E16-2191DE4256AC}" type="slidenum">
              <a:rPr lang="en-US" altLang="en-US" sz="1200" smtClean="0">
                <a:latin typeface="Times New Roman" pitchFamily="18" charset="0"/>
              </a:rPr>
              <a:pPr eaLnBrk="1" hangingPunct="1">
                <a:spcBef>
                  <a:spcPct val="0"/>
                </a:spcBef>
                <a:buFontTx/>
                <a:buNone/>
              </a:pPr>
              <a:t>12</a:t>
            </a:fld>
            <a:endParaRPr lang="en-US" alt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See BUPERSINST 1430.16 for explanations of eligibility requirements</a:t>
            </a:r>
          </a:p>
          <a:p>
            <a:pPr marL="0" indent="0"/>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3F3DBB2A-CBE9-4DB7-A0E4-F357C957B3F6}" type="slidenum">
              <a:rPr lang="en-US" altLang="en-US" sz="1200" smtClean="0">
                <a:latin typeface="Times New Roman" pitchFamily="18" charset="0"/>
              </a:rPr>
              <a:pPr eaLnBrk="1" hangingPunct="1">
                <a:spcBef>
                  <a:spcPct val="0"/>
                </a:spcBef>
                <a:buFontTx/>
                <a:buNone/>
              </a:pPr>
              <a:t>13</a:t>
            </a:fld>
            <a:endParaRPr lang="en-US" altLang="en-US"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See BUPERSINST 1430.16 for explanations of eligibility requirements</a:t>
            </a:r>
          </a:p>
          <a:p>
            <a:pPr marL="0" indent="0"/>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E6CB730F-4588-4848-8C99-84F4CD2EB1FD}" type="slidenum">
              <a:rPr lang="en-US" altLang="en-US" sz="1200" smtClean="0">
                <a:latin typeface="Times New Roman" pitchFamily="18" charset="0"/>
              </a:rPr>
              <a:pPr eaLnBrk="1" hangingPunct="1">
                <a:spcBef>
                  <a:spcPct val="0"/>
                </a:spcBef>
                <a:buFontTx/>
                <a:buNone/>
              </a:pPr>
              <a:t>14</a:t>
            </a:fld>
            <a:endParaRPr lang="en-US" alt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634B8A13-7ED0-4321-BE2D-A461737A969B}" type="slidenum">
              <a:rPr lang="en-US" altLang="en-US" sz="1200" smtClean="0">
                <a:latin typeface="Times New Roman" pitchFamily="18" charset="0"/>
              </a:rPr>
              <a:pPr eaLnBrk="1" hangingPunct="1">
                <a:spcBef>
                  <a:spcPct val="0"/>
                </a:spcBef>
                <a:buFontTx/>
                <a:buNone/>
              </a:pPr>
              <a:t>15</a:t>
            </a:fld>
            <a:endParaRPr lang="en-US" altLang="en-US"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F074D611-F845-4DE4-B9F4-BC4187300C50}" type="slidenum">
              <a:rPr lang="en-US" altLang="en-US" sz="1200" smtClean="0">
                <a:latin typeface="Times New Roman" pitchFamily="18" charset="0"/>
              </a:rPr>
              <a:pPr eaLnBrk="1" hangingPunct="1">
                <a:spcBef>
                  <a:spcPct val="0"/>
                </a:spcBef>
                <a:buFontTx/>
                <a:buNone/>
              </a:pPr>
              <a:t>16</a:t>
            </a:fld>
            <a:endParaRPr lang="en-US" altLang="en-US" sz="120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buChar char="•"/>
              <a:defRPr sz="1400">
                <a:solidFill>
                  <a:schemeClr val="tx1"/>
                </a:solidFill>
                <a:latin typeface="Arial" charset="0"/>
                <a:cs typeface="Times New Roman" pitchFamily="18" charset="0"/>
              </a:defRPr>
            </a:lvl1pPr>
            <a:lvl2pPr marL="738188" indent="-284163" defTabSz="922338" eaLnBrk="0" hangingPunct="0">
              <a:spcBef>
                <a:spcPct val="30000"/>
              </a:spcBef>
              <a:buChar char="•"/>
              <a:defRPr sz="1200">
                <a:solidFill>
                  <a:schemeClr val="tx1"/>
                </a:solidFill>
                <a:latin typeface="Arial" charset="0"/>
                <a:cs typeface="Times New Roman" pitchFamily="18" charset="0"/>
              </a:defRPr>
            </a:lvl2pPr>
            <a:lvl3pPr marL="1136650" indent="-227013" defTabSz="922338" eaLnBrk="0" hangingPunct="0">
              <a:spcBef>
                <a:spcPct val="30000"/>
              </a:spcBef>
              <a:buChar char="•"/>
              <a:defRPr sz="1200">
                <a:solidFill>
                  <a:schemeClr val="tx1"/>
                </a:solidFill>
                <a:latin typeface="Arial" charset="0"/>
                <a:cs typeface="Times New Roman" pitchFamily="18" charset="0"/>
              </a:defRPr>
            </a:lvl3pPr>
            <a:lvl4pPr marL="1590675" indent="-227013" defTabSz="922338" eaLnBrk="0" hangingPunct="0">
              <a:spcBef>
                <a:spcPct val="30000"/>
              </a:spcBef>
              <a:buChar char="•"/>
              <a:defRPr sz="1200">
                <a:solidFill>
                  <a:schemeClr val="tx1"/>
                </a:solidFill>
                <a:latin typeface="Arial" charset="0"/>
                <a:cs typeface="Times New Roman" pitchFamily="18" charset="0"/>
              </a:defRPr>
            </a:lvl4pPr>
            <a:lvl5pPr marL="2044700" indent="-227013" defTabSz="922338" eaLnBrk="0" hangingPunct="0">
              <a:spcBef>
                <a:spcPct val="30000"/>
              </a:spcBef>
              <a:buChar char="•"/>
              <a:defRPr sz="1200">
                <a:solidFill>
                  <a:schemeClr val="tx1"/>
                </a:solidFill>
                <a:latin typeface="Arial" charset="0"/>
                <a:cs typeface="Times New Roman" pitchFamily="18" charset="0"/>
              </a:defRPr>
            </a:lvl5pPr>
            <a:lvl6pPr marL="2501900" indent="-227013" defTabSz="922338"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22338"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22338"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22338"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43F403D7-E09E-4D4B-98BC-ED367FE33958}" type="slidenum">
              <a:rPr lang="en-US" altLang="en-US" sz="1200" smtClean="0">
                <a:latin typeface="Times New Roman" pitchFamily="18" charset="0"/>
              </a:rPr>
              <a:pPr eaLnBrk="1" hangingPunct="1">
                <a:spcBef>
                  <a:spcPct val="0"/>
                </a:spcBef>
                <a:buFontTx/>
                <a:buNone/>
              </a:pPr>
              <a:t>17</a:t>
            </a:fld>
            <a:endParaRPr lang="en-US" altLang="en-US" sz="12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Learn to understand your profile sheet and what it can tell you. Average scores, Topics, etc.</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1EEB5D4D-6FB3-42F8-BF80-DCF81B8E50AC}" type="slidenum">
              <a:rPr lang="en-US" altLang="en-US" sz="1200" smtClean="0">
                <a:latin typeface="Times New Roman" pitchFamily="18" charset="0"/>
              </a:rPr>
              <a:pPr eaLnBrk="1" hangingPunct="1">
                <a:spcBef>
                  <a:spcPct val="0"/>
                </a:spcBef>
                <a:buFontTx/>
                <a:buNone/>
              </a:pPr>
              <a:t>18</a:t>
            </a:fld>
            <a:endParaRPr lang="en-US" altLang="en-US"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Your percentile information is not necessarily very helpful to the sailor. You can be in the 98% by getting only 1 question out of 10 correct. All that means is everyone else missed all 10.</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1111631E-F5B6-4518-84ED-ABC78802025C}" type="slidenum">
              <a:rPr lang="en-US" altLang="en-US" sz="1200" smtClean="0">
                <a:latin typeface="Times New Roman" pitchFamily="18" charset="0"/>
              </a:rPr>
              <a:pPr eaLnBrk="1" hangingPunct="1">
                <a:spcBef>
                  <a:spcPct val="0"/>
                </a:spcBef>
                <a:buFontTx/>
                <a:buNone/>
              </a:pPr>
              <a:t>19</a:t>
            </a:fld>
            <a:endParaRPr lang="en-US" altLang="en-US"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1B1A9EFC-D054-44F4-9BEC-6AD149AAE890}" type="slidenum">
              <a:rPr lang="en-US" altLang="en-US" sz="1200" smtClean="0">
                <a:latin typeface="Times New Roman" pitchFamily="18" charset="0"/>
              </a:rPr>
              <a:pPr eaLnBrk="1" hangingPunct="1">
                <a:spcBef>
                  <a:spcPct val="0"/>
                </a:spcBef>
                <a:buFontTx/>
                <a:buNone/>
              </a:pPr>
              <a:t>20</a:t>
            </a:fld>
            <a:endParaRPr lang="en-US" alt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2DE02C75-98BD-4672-9882-7FB01DC90739}" type="slidenum">
              <a:rPr lang="en-US" altLang="en-US" sz="1200" smtClean="0">
                <a:latin typeface="Times New Roman" pitchFamily="18" charset="0"/>
              </a:rPr>
              <a:pPr eaLnBrk="1" hangingPunct="1">
                <a:spcBef>
                  <a:spcPct val="0"/>
                </a:spcBef>
                <a:buFontTx/>
                <a:buNone/>
              </a:pPr>
              <a:t>2</a:t>
            </a:fld>
            <a:endParaRPr lang="en-US" altLang="en-US"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buChar char="•"/>
              <a:defRPr sz="1400">
                <a:solidFill>
                  <a:schemeClr val="tx1"/>
                </a:solidFill>
                <a:latin typeface="Arial" charset="0"/>
                <a:cs typeface="Times New Roman" pitchFamily="18" charset="0"/>
              </a:defRPr>
            </a:lvl1pPr>
            <a:lvl2pPr marL="738188" indent="-284163" defTabSz="912813" eaLnBrk="0" hangingPunct="0">
              <a:spcBef>
                <a:spcPct val="30000"/>
              </a:spcBef>
              <a:buChar char="•"/>
              <a:defRPr sz="1200">
                <a:solidFill>
                  <a:schemeClr val="tx1"/>
                </a:solidFill>
                <a:latin typeface="Arial" charset="0"/>
                <a:cs typeface="Times New Roman" pitchFamily="18" charset="0"/>
              </a:defRPr>
            </a:lvl2pPr>
            <a:lvl3pPr marL="1136650" indent="-227013" defTabSz="912813" eaLnBrk="0" hangingPunct="0">
              <a:spcBef>
                <a:spcPct val="30000"/>
              </a:spcBef>
              <a:buChar char="•"/>
              <a:defRPr sz="1200">
                <a:solidFill>
                  <a:schemeClr val="tx1"/>
                </a:solidFill>
                <a:latin typeface="Arial" charset="0"/>
                <a:cs typeface="Times New Roman" pitchFamily="18" charset="0"/>
              </a:defRPr>
            </a:lvl3pPr>
            <a:lvl4pPr marL="1590675" indent="-227013" defTabSz="912813" eaLnBrk="0" hangingPunct="0">
              <a:spcBef>
                <a:spcPct val="30000"/>
              </a:spcBef>
              <a:buChar char="•"/>
              <a:defRPr sz="1200">
                <a:solidFill>
                  <a:schemeClr val="tx1"/>
                </a:solidFill>
                <a:latin typeface="Arial" charset="0"/>
                <a:cs typeface="Times New Roman" pitchFamily="18" charset="0"/>
              </a:defRPr>
            </a:lvl4pPr>
            <a:lvl5pPr marL="2044700" indent="-227013" defTabSz="912813" eaLnBrk="0" hangingPunct="0">
              <a:spcBef>
                <a:spcPct val="30000"/>
              </a:spcBef>
              <a:buChar char="•"/>
              <a:defRPr sz="1200">
                <a:solidFill>
                  <a:schemeClr val="tx1"/>
                </a:solidFill>
                <a:latin typeface="Arial" charset="0"/>
                <a:cs typeface="Times New Roman" pitchFamily="18" charset="0"/>
              </a:defRPr>
            </a:lvl5pPr>
            <a:lvl6pPr marL="2501900" indent="-227013" defTabSz="912813"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2813"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2813"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2813"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7742A150-C185-4BD5-8B1E-1E85CC8FE08C}" type="slidenum">
              <a:rPr lang="en-US" altLang="en-US" sz="1200" smtClean="0">
                <a:latin typeface="Times New Roman" pitchFamily="18" charset="0"/>
              </a:rPr>
              <a:pPr eaLnBrk="1" hangingPunct="1">
                <a:spcBef>
                  <a:spcPct val="0"/>
                </a:spcBef>
                <a:buFontTx/>
                <a:buNone/>
              </a:pPr>
              <a:t>21</a:t>
            </a:fld>
            <a:endParaRPr lang="en-US" altLang="en-US"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buChar char="•"/>
              <a:defRPr sz="1400">
                <a:solidFill>
                  <a:schemeClr val="tx1"/>
                </a:solidFill>
                <a:latin typeface="Arial" charset="0"/>
                <a:cs typeface="Times New Roman" pitchFamily="18" charset="0"/>
              </a:defRPr>
            </a:lvl1pPr>
            <a:lvl2pPr marL="738188" indent="-284163" defTabSz="912813" eaLnBrk="0" hangingPunct="0">
              <a:spcBef>
                <a:spcPct val="30000"/>
              </a:spcBef>
              <a:buChar char="•"/>
              <a:defRPr sz="1200">
                <a:solidFill>
                  <a:schemeClr val="tx1"/>
                </a:solidFill>
                <a:latin typeface="Arial" charset="0"/>
                <a:cs typeface="Times New Roman" pitchFamily="18" charset="0"/>
              </a:defRPr>
            </a:lvl2pPr>
            <a:lvl3pPr marL="1136650" indent="-227013" defTabSz="912813" eaLnBrk="0" hangingPunct="0">
              <a:spcBef>
                <a:spcPct val="30000"/>
              </a:spcBef>
              <a:buChar char="•"/>
              <a:defRPr sz="1200">
                <a:solidFill>
                  <a:schemeClr val="tx1"/>
                </a:solidFill>
                <a:latin typeface="Arial" charset="0"/>
                <a:cs typeface="Times New Roman" pitchFamily="18" charset="0"/>
              </a:defRPr>
            </a:lvl3pPr>
            <a:lvl4pPr marL="1590675" indent="-227013" defTabSz="912813" eaLnBrk="0" hangingPunct="0">
              <a:spcBef>
                <a:spcPct val="30000"/>
              </a:spcBef>
              <a:buChar char="•"/>
              <a:defRPr sz="1200">
                <a:solidFill>
                  <a:schemeClr val="tx1"/>
                </a:solidFill>
                <a:latin typeface="Arial" charset="0"/>
                <a:cs typeface="Times New Roman" pitchFamily="18" charset="0"/>
              </a:defRPr>
            </a:lvl4pPr>
            <a:lvl5pPr marL="2044700" indent="-227013" defTabSz="912813" eaLnBrk="0" hangingPunct="0">
              <a:spcBef>
                <a:spcPct val="30000"/>
              </a:spcBef>
              <a:buChar char="•"/>
              <a:defRPr sz="1200">
                <a:solidFill>
                  <a:schemeClr val="tx1"/>
                </a:solidFill>
                <a:latin typeface="Arial" charset="0"/>
                <a:cs typeface="Times New Roman" pitchFamily="18" charset="0"/>
              </a:defRPr>
            </a:lvl5pPr>
            <a:lvl6pPr marL="2501900" indent="-227013" defTabSz="912813"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2813"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2813"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2813"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7742A150-C185-4BD5-8B1E-1E85CC8FE08C}" type="slidenum">
              <a:rPr lang="en-US" altLang="en-US" sz="1200" smtClean="0">
                <a:latin typeface="Times New Roman" pitchFamily="18" charset="0"/>
              </a:rPr>
              <a:pPr eaLnBrk="1" hangingPunct="1">
                <a:spcBef>
                  <a:spcPct val="0"/>
                </a:spcBef>
                <a:buFontTx/>
                <a:buNone/>
              </a:pPr>
              <a:t>22</a:t>
            </a:fld>
            <a:endParaRPr lang="en-US" altLang="en-US" sz="120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Trait mark average has no input into your FMS. It is strictly based on your EP/MP/P standing. The trait mark average and CO’s average are only utilized by the E7 and up selection boards.</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C7A1B3ED-43B9-4728-958D-650110195A52}" type="slidenum">
              <a:rPr lang="en-US" altLang="en-US" sz="1200" smtClean="0">
                <a:latin typeface="Times New Roman" pitchFamily="18" charset="0"/>
              </a:rPr>
              <a:pPr eaLnBrk="1" hangingPunct="1">
                <a:spcBef>
                  <a:spcPct val="0"/>
                </a:spcBef>
                <a:buFontTx/>
                <a:buNone/>
              </a:pPr>
              <a:t>23</a:t>
            </a:fld>
            <a:endParaRPr lang="en-US" altLang="en-US" sz="120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As of August 2009 cycle,  award points will increase to 12 (E-4 and E-5) and 14 points (E-6) ONLY for Sailors who have been GSA/IA BOG for 90 or more consecutive days.</a:t>
            </a:r>
          </a:p>
          <a:p>
            <a:pPr marL="0" indent="0"/>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7B930DCC-EC9E-417E-8111-6006975D28F6}" type="slidenum">
              <a:rPr lang="en-US" altLang="en-US" sz="1200" smtClean="0">
                <a:latin typeface="Times New Roman" pitchFamily="18" charset="0"/>
              </a:rPr>
              <a:pPr eaLnBrk="1" hangingPunct="1">
                <a:spcBef>
                  <a:spcPct val="0"/>
                </a:spcBef>
                <a:buFontTx/>
                <a:buNone/>
              </a:pPr>
              <a:t>24</a:t>
            </a:fld>
            <a:endParaRPr lang="en-US" altLang="en-US" sz="120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 Common mistake Sailors make is assuming they will automatically receive PNA points if they pass the exam.</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F313533C-F78D-4AF1-9F94-7EEBA19B0B7A}" type="slidenum">
              <a:rPr lang="en-US" altLang="en-US" sz="1200" smtClean="0">
                <a:latin typeface="Times New Roman" pitchFamily="18" charset="0"/>
              </a:rPr>
              <a:pPr eaLnBrk="1" hangingPunct="1">
                <a:spcBef>
                  <a:spcPct val="0"/>
                </a:spcBef>
                <a:buFontTx/>
                <a:buNone/>
              </a:pPr>
              <a:t>26</a:t>
            </a:fld>
            <a:endParaRPr lang="en-US" altLang="en-US" sz="120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10422DBE-F941-4B59-AF39-C12D2D5891D4}" type="slidenum">
              <a:rPr lang="en-US" altLang="en-US" sz="1200" smtClean="0">
                <a:latin typeface="Times New Roman" pitchFamily="18" charset="0"/>
              </a:rPr>
              <a:pPr eaLnBrk="1" hangingPunct="1">
                <a:spcBef>
                  <a:spcPct val="0"/>
                </a:spcBef>
                <a:buFontTx/>
                <a:buNone/>
              </a:pPr>
              <a:t>27</a:t>
            </a:fld>
            <a:endParaRPr lang="en-US" altLang="en-US" sz="120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3A918BA6-F7B0-48E9-9C2C-4EE1B76787AA}" type="slidenum">
              <a:rPr lang="en-US" altLang="en-US" sz="1200" smtClean="0">
                <a:latin typeface="Times New Roman" pitchFamily="18" charset="0"/>
              </a:rPr>
              <a:pPr eaLnBrk="1" hangingPunct="1">
                <a:spcBef>
                  <a:spcPct val="0"/>
                </a:spcBef>
                <a:buFontTx/>
                <a:buNone/>
              </a:pPr>
              <a:t>28</a:t>
            </a:fld>
            <a:endParaRPr lang="en-US" altLang="en-US" sz="12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A2BE2753-9D8C-4DDF-AEB5-B72188A60A51}" type="slidenum">
              <a:rPr lang="en-US" altLang="en-US" sz="1200" smtClean="0">
                <a:latin typeface="Times New Roman" pitchFamily="18" charset="0"/>
              </a:rPr>
              <a:pPr eaLnBrk="1" hangingPunct="1">
                <a:spcBef>
                  <a:spcPct val="0"/>
                </a:spcBef>
                <a:buFontTx/>
                <a:buNone/>
              </a:pPr>
              <a:t>29</a:t>
            </a:fld>
            <a:endParaRPr lang="en-US" altLang="en-US" sz="12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3A4471C1-BE4F-4142-8B16-C248CAF5AF34}" type="slidenum">
              <a:rPr lang="en-US" altLang="en-US" sz="1200" smtClean="0">
                <a:latin typeface="Times New Roman" pitchFamily="18" charset="0"/>
              </a:rPr>
              <a:pPr eaLnBrk="1" hangingPunct="1">
                <a:spcBef>
                  <a:spcPct val="0"/>
                </a:spcBef>
                <a:buFontTx/>
                <a:buNone/>
              </a:pPr>
              <a:t>30</a:t>
            </a:fld>
            <a:endParaRPr lang="en-US" altLang="en-US" sz="12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5A6007AF-C05E-428D-9657-6A73AC271586}" type="slidenum">
              <a:rPr lang="en-US" altLang="en-US" sz="1200" smtClean="0">
                <a:latin typeface="Times New Roman" pitchFamily="18" charset="0"/>
              </a:rPr>
              <a:pPr eaLnBrk="1" hangingPunct="1">
                <a:spcBef>
                  <a:spcPct val="0"/>
                </a:spcBef>
                <a:buFontTx/>
                <a:buNone/>
              </a:pPr>
              <a:t>31</a:t>
            </a:fld>
            <a:endParaRPr lang="en-US" altLang="en-US"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5C1CFCCD-EB61-4A95-9818-6B6A06F45CE4}" type="slidenum">
              <a:rPr lang="en-US" altLang="en-US" sz="1200" smtClean="0">
                <a:latin typeface="Times New Roman" pitchFamily="18" charset="0"/>
              </a:rPr>
              <a:pPr eaLnBrk="1" hangingPunct="1">
                <a:spcBef>
                  <a:spcPct val="0"/>
                </a:spcBef>
                <a:buFontTx/>
                <a:buNone/>
              </a:pPr>
              <a:t>4</a:t>
            </a:fld>
            <a:endParaRPr lang="en-US" altLang="en-US" sz="120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This slide is used as an example for the instructor to talk about people not really trying, being forced to take the exam and/or cheating on the Navy Advancement Exam and how that adversely affects the system.</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558A472F-5AE9-47DD-B0CA-0B9FC784C7E6}" type="slidenum">
              <a:rPr lang="en-US" altLang="en-US" sz="1200" smtClean="0">
                <a:latin typeface="Times New Roman" pitchFamily="18" charset="0"/>
              </a:rPr>
              <a:pPr eaLnBrk="1" hangingPunct="1">
                <a:spcBef>
                  <a:spcPct val="0"/>
                </a:spcBef>
                <a:buFontTx/>
                <a:buNone/>
              </a:pPr>
              <a:t>32</a:t>
            </a:fld>
            <a:endParaRPr lang="en-US" altLang="en-US" sz="120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D5D753CE-A45F-4175-9082-8740F6B8D68E}" type="slidenum">
              <a:rPr lang="en-US" altLang="en-US" sz="1200" smtClean="0">
                <a:latin typeface="Times New Roman" pitchFamily="18" charset="0"/>
              </a:rPr>
              <a:pPr eaLnBrk="1" hangingPunct="1">
                <a:spcBef>
                  <a:spcPct val="0"/>
                </a:spcBef>
                <a:buFontTx/>
                <a:buNone/>
              </a:pPr>
              <a:t>33</a:t>
            </a:fld>
            <a:endParaRPr lang="en-US" altLang="en-US" sz="12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mtClean="0"/>
              <a:t>The NAC Facebook page is currently the 3</a:t>
            </a:r>
            <a:r>
              <a:rPr lang="en-US" altLang="en-US" baseline="30000" smtClean="0"/>
              <a:t>rd</a:t>
            </a:r>
            <a:r>
              <a:rPr lang="en-US" altLang="en-US" smtClean="0"/>
              <a:t> most popular Navy FB page second only to the Blue Angels and The Navy</a:t>
            </a:r>
          </a:p>
          <a:p>
            <a:pPr marL="0" indent="0"/>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5BE0E7D0-F456-4533-95D3-BC721B3AF3BD}" type="slidenum">
              <a:rPr lang="en-US" altLang="en-US" sz="1200" smtClean="0">
                <a:latin typeface="Times New Roman" pitchFamily="18" charset="0"/>
              </a:rPr>
              <a:pPr eaLnBrk="1" hangingPunct="1">
                <a:spcBef>
                  <a:spcPct val="0"/>
                </a:spcBef>
                <a:buFontTx/>
                <a:buNone/>
              </a:pPr>
              <a:t>34</a:t>
            </a:fld>
            <a:endParaRPr lang="en-US" altLang="en-US" sz="120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mtClean="0"/>
              <a:t>The NAC website is listed above and some pertinent people and their numbers. This brief can be downloaded from the NAC website and you can request for a representative of NAC to provide the brief at your command (based on TAD funding availability).</a:t>
            </a:r>
          </a:p>
          <a:p>
            <a:pPr marL="0" indent="0"/>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C93644A1-5AAF-49FE-9AAB-19028BB574AB}" type="slidenum">
              <a:rPr lang="en-US" altLang="en-US" sz="1200" smtClean="0">
                <a:latin typeface="Times New Roman" pitchFamily="18" charset="0"/>
              </a:rPr>
              <a:pPr eaLnBrk="1" hangingPunct="1">
                <a:spcBef>
                  <a:spcPct val="0"/>
                </a:spcBef>
                <a:buFontTx/>
                <a:buNone/>
              </a:pPr>
              <a:t>35</a:t>
            </a:fld>
            <a:endParaRPr lang="en-US" altLang="en-US" sz="120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Common Misconceptions/Questions:</a:t>
            </a:r>
          </a:p>
          <a:p>
            <a:pPr marL="285750" lvl="1" indent="0"/>
            <a:r>
              <a:rPr lang="en-US" altLang="en-US" smtClean="0"/>
              <a:t>NAC throws out the top 10% of questions everyone gets right and the bottom 10% of questions everyone gets wrong.</a:t>
            </a:r>
          </a:p>
          <a:p>
            <a:pPr marL="285750" lvl="1" indent="0"/>
            <a:r>
              <a:rPr lang="en-US" altLang="en-US" smtClean="0"/>
              <a:t>There are an equal number of A, B, C, D’s on the test</a:t>
            </a:r>
          </a:p>
          <a:p>
            <a:pPr marL="285750" lvl="1" indent="0"/>
            <a:r>
              <a:rPr lang="en-US" altLang="en-US" smtClean="0"/>
              <a:t>Why “all of the above” is NOT  a good guess</a:t>
            </a:r>
          </a:p>
          <a:p>
            <a:pPr marL="285750" lvl="1" indent="0"/>
            <a:r>
              <a:rPr lang="en-US" altLang="en-US" smtClean="0"/>
              <a:t>Number of letters in a row</a:t>
            </a:r>
          </a:p>
          <a:p>
            <a:pPr marL="285750" lvl="1" indent="0"/>
            <a:r>
              <a:rPr lang="en-US" altLang="en-US" smtClean="0"/>
              <a:t>Negative questions</a:t>
            </a:r>
          </a:p>
          <a:p>
            <a:pPr marL="285750" lvl="1" indent="0"/>
            <a:r>
              <a:rPr lang="en-US" altLang="en-US" smtClean="0"/>
              <a:t>When can new equipment show up on an exam?</a:t>
            </a:r>
          </a:p>
          <a:p>
            <a:pPr marL="285750" lvl="1" indent="0"/>
            <a:r>
              <a:rPr lang="en-US" altLang="en-US" smtClean="0"/>
              <a:t>When is old equipment removed from an exam?</a:t>
            </a:r>
          </a:p>
          <a:p>
            <a:pPr marL="285750" lvl="1" indent="0"/>
            <a:r>
              <a:rPr lang="en-US" altLang="en-US" smtClean="0"/>
              <a:t>Why aren’t my bibs chaptered out?</a:t>
            </a:r>
          </a:p>
          <a:p>
            <a:pPr marL="285750" lvl="1" indent="0"/>
            <a:r>
              <a:rPr lang="en-US" altLang="en-US" smtClean="0"/>
              <a:t>I am TAD where can I get access to my classified publications?</a:t>
            </a:r>
          </a:p>
          <a:p>
            <a:pPr marL="285750" lvl="1" indent="0"/>
            <a:r>
              <a:rPr lang="en-US" altLang="en-US" smtClean="0"/>
              <a:t>Why is there phased out equipment or old information on my exam?</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6B394FE3-20D6-45D9-AD69-608FB616CDCD}" type="slidenum">
              <a:rPr lang="en-US" altLang="en-US" sz="1200" smtClean="0">
                <a:latin typeface="Times New Roman" pitchFamily="18" charset="0"/>
              </a:rPr>
              <a:pPr eaLnBrk="1" hangingPunct="1">
                <a:spcBef>
                  <a:spcPct val="0"/>
                </a:spcBef>
                <a:buFontTx/>
                <a:buNone/>
              </a:pPr>
              <a:t>36</a:t>
            </a:fld>
            <a:endParaRPr lang="en-US" alt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985C9DA0-D8BD-4D86-9071-ABE7E875D2AD}" type="slidenum">
              <a:rPr lang="en-US" altLang="en-US" sz="1200" smtClean="0">
                <a:latin typeface="Times New Roman" pitchFamily="18" charset="0"/>
              </a:rPr>
              <a:pPr eaLnBrk="1" hangingPunct="1">
                <a:spcBef>
                  <a:spcPct val="0"/>
                </a:spcBef>
                <a:buFontTx/>
                <a:buNone/>
              </a:pPr>
              <a:t>5</a:t>
            </a:fld>
            <a:endParaRPr lang="en-US" alt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36B18918-2708-45F1-802C-BCD1A21F3625}" type="slidenum">
              <a:rPr lang="en-US" altLang="en-US" sz="1200" smtClean="0">
                <a:latin typeface="Times New Roman" pitchFamily="18" charset="0"/>
              </a:rPr>
              <a:pPr eaLnBrk="1" hangingPunct="1">
                <a:spcBef>
                  <a:spcPct val="0"/>
                </a:spcBef>
                <a:buFontTx/>
                <a:buNone/>
              </a:pPr>
              <a:t>6</a:t>
            </a:fld>
            <a:endParaRPr lang="en-US" altLang="en-US"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7CC2F859-6241-418C-B358-FFC6A468142E}" type="slidenum">
              <a:rPr lang="en-US" altLang="en-US" sz="1200" smtClean="0">
                <a:latin typeface="Times New Roman" pitchFamily="18" charset="0"/>
              </a:rPr>
              <a:pPr eaLnBrk="1" hangingPunct="1">
                <a:spcBef>
                  <a:spcPct val="0"/>
                </a:spcBef>
                <a:buFontTx/>
                <a:buNone/>
              </a:pPr>
              <a:t>7</a:t>
            </a:fld>
            <a:endParaRPr lang="en-US" alt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0000"/>
                </a:solidFill>
              </a:rPr>
              <a:t>REMOVE (LEE CARVER) NAME FROM NKO Page on Slide 9 and 10</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DD55A6A2-53F9-4AA0-8F5D-166F2F8D7B14}" type="slidenum">
              <a:rPr lang="en-US" altLang="en-US" sz="1200" smtClean="0">
                <a:latin typeface="Times New Roman" pitchFamily="18" charset="0"/>
              </a:rPr>
              <a:pPr eaLnBrk="1" hangingPunct="1">
                <a:spcBef>
                  <a:spcPct val="0"/>
                </a:spcBef>
                <a:buFontTx/>
                <a:buNone/>
              </a:pPr>
              <a:t>8</a:t>
            </a:fld>
            <a:endParaRPr lang="en-US" alt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Remove (Lee Carver)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3A61E57D-968E-4BBC-9AEC-AAA99CC7BF6D}" type="slidenum">
              <a:rPr lang="en-US" altLang="en-US" sz="1200" smtClean="0">
                <a:latin typeface="Times New Roman" pitchFamily="18" charset="0"/>
              </a:rPr>
              <a:pPr eaLnBrk="1" hangingPunct="1">
                <a:spcBef>
                  <a:spcPct val="0"/>
                </a:spcBef>
                <a:buFontTx/>
                <a:buNone/>
              </a:pPr>
              <a:t>9</a:t>
            </a:fld>
            <a:endParaRPr lang="en-US" alt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mtClean="0"/>
              <a:t>Remove (Lee Carver)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buChar char="•"/>
              <a:defRPr sz="1400">
                <a:solidFill>
                  <a:schemeClr val="tx1"/>
                </a:solidFill>
                <a:latin typeface="Arial" charset="0"/>
                <a:cs typeface="Times New Roman" pitchFamily="18" charset="0"/>
              </a:defRPr>
            </a:lvl1pPr>
            <a:lvl2pPr marL="738188" indent="-284163" defTabSz="911225" eaLnBrk="0" hangingPunct="0">
              <a:spcBef>
                <a:spcPct val="30000"/>
              </a:spcBef>
              <a:buChar char="•"/>
              <a:defRPr sz="1200">
                <a:solidFill>
                  <a:schemeClr val="tx1"/>
                </a:solidFill>
                <a:latin typeface="Arial" charset="0"/>
                <a:cs typeface="Times New Roman" pitchFamily="18" charset="0"/>
              </a:defRPr>
            </a:lvl2pPr>
            <a:lvl3pPr marL="1136650" indent="-227013" defTabSz="911225" eaLnBrk="0" hangingPunct="0">
              <a:spcBef>
                <a:spcPct val="30000"/>
              </a:spcBef>
              <a:buChar char="•"/>
              <a:defRPr sz="1200">
                <a:solidFill>
                  <a:schemeClr val="tx1"/>
                </a:solidFill>
                <a:latin typeface="Arial" charset="0"/>
                <a:cs typeface="Times New Roman" pitchFamily="18" charset="0"/>
              </a:defRPr>
            </a:lvl3pPr>
            <a:lvl4pPr marL="1590675" indent="-227013" defTabSz="911225" eaLnBrk="0" hangingPunct="0">
              <a:spcBef>
                <a:spcPct val="30000"/>
              </a:spcBef>
              <a:buChar char="•"/>
              <a:defRPr sz="1200">
                <a:solidFill>
                  <a:schemeClr val="tx1"/>
                </a:solidFill>
                <a:latin typeface="Arial" charset="0"/>
                <a:cs typeface="Times New Roman" pitchFamily="18" charset="0"/>
              </a:defRPr>
            </a:lvl4pPr>
            <a:lvl5pPr marL="2044700" indent="-227013" defTabSz="911225" eaLnBrk="0" hangingPunct="0">
              <a:spcBef>
                <a:spcPct val="30000"/>
              </a:spcBef>
              <a:buChar char="•"/>
              <a:defRPr sz="1200">
                <a:solidFill>
                  <a:schemeClr val="tx1"/>
                </a:solidFill>
                <a:latin typeface="Arial" charset="0"/>
                <a:cs typeface="Times New Roman" pitchFamily="18" charset="0"/>
              </a:defRPr>
            </a:lvl5pPr>
            <a:lvl6pPr marL="25019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6pPr>
            <a:lvl7pPr marL="29591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7pPr>
            <a:lvl8pPr marL="34163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8pPr>
            <a:lvl9pPr marL="3873500" indent="-227013" defTabSz="911225" eaLnBrk="0" fontAlgn="base" hangingPunct="0">
              <a:spcBef>
                <a:spcPct val="30000"/>
              </a:spcBef>
              <a:spcAft>
                <a:spcPct val="0"/>
              </a:spcAft>
              <a:buChar char="•"/>
              <a:defRPr sz="1200">
                <a:solidFill>
                  <a:schemeClr val="tx1"/>
                </a:solidFill>
                <a:latin typeface="Arial" charset="0"/>
                <a:cs typeface="Times New Roman" pitchFamily="18" charset="0"/>
              </a:defRPr>
            </a:lvl9pPr>
          </a:lstStyle>
          <a:p>
            <a:pPr eaLnBrk="1" hangingPunct="1">
              <a:spcBef>
                <a:spcPct val="0"/>
              </a:spcBef>
              <a:buFontTx/>
              <a:buNone/>
            </a:pPr>
            <a:fld id="{3A61E57D-968E-4BBC-9AEC-AAA99CC7BF6D}" type="slidenum">
              <a:rPr lang="en-US" altLang="en-US" sz="1200" smtClean="0">
                <a:latin typeface="Times New Roman" pitchFamily="18" charset="0"/>
              </a:rPr>
              <a:pPr eaLnBrk="1" hangingPunct="1">
                <a:spcBef>
                  <a:spcPct val="0"/>
                </a:spcBef>
                <a:buFontTx/>
                <a:buNone/>
              </a:pPr>
              <a:t>10</a:t>
            </a:fld>
            <a:endParaRPr lang="en-US" alt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381000" y="1325563"/>
            <a:ext cx="8686800" cy="76200"/>
            <a:chOff x="274320" y="1173480"/>
            <a:chExt cx="8686800" cy="76200"/>
          </a:xfrm>
        </p:grpSpPr>
        <p:sp>
          <p:nvSpPr>
            <p:cNvPr id="3" name="Line 7"/>
            <p:cNvSpPr>
              <a:spLocks noChangeShapeType="1"/>
            </p:cNvSpPr>
            <p:nvPr/>
          </p:nvSpPr>
          <p:spPr bwMode="auto">
            <a:xfrm>
              <a:off x="350520" y="1173480"/>
              <a:ext cx="8534400"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8"/>
            <p:cNvSpPr>
              <a:spLocks noChangeShapeType="1"/>
            </p:cNvSpPr>
            <p:nvPr/>
          </p:nvSpPr>
          <p:spPr bwMode="auto">
            <a:xfrm>
              <a:off x="274320" y="1249680"/>
              <a:ext cx="8686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 name="Text Box 10"/>
          <p:cNvSpPr txBox="1">
            <a:spLocks noChangeArrowheads="1"/>
          </p:cNvSpPr>
          <p:nvPr userDrawn="1"/>
        </p:nvSpPr>
        <p:spPr bwMode="auto">
          <a:xfrm>
            <a:off x="150813" y="6354763"/>
            <a:ext cx="1081087" cy="274637"/>
          </a:xfrm>
          <a:prstGeom prst="rect">
            <a:avLst/>
          </a:prstGeom>
          <a:noFill/>
          <a:ln>
            <a:noFill/>
          </a:ln>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defRPr/>
            </a:pPr>
            <a:r>
              <a:rPr lang="en-US" sz="1200" b="1" smtClean="0">
                <a:solidFill>
                  <a:srgbClr val="00CC00"/>
                </a:solidFill>
                <a:latin typeface="Arial" charset="0"/>
              </a:rPr>
              <a:t>Unclassified</a:t>
            </a:r>
          </a:p>
        </p:txBody>
      </p:sp>
    </p:spTree>
    <p:extLst>
      <p:ext uri="{BB962C8B-B14F-4D97-AF65-F5344CB8AC3E}">
        <p14:creationId xmlns:p14="http://schemas.microsoft.com/office/powerpoint/2010/main" val="50826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677275" y="6400800"/>
            <a:ext cx="466725" cy="457200"/>
          </a:xfrm>
        </p:spPr>
        <p:txBody>
          <a:bodyPr/>
          <a:lstStyle>
            <a:lvl1pPr>
              <a:defRPr/>
            </a:lvl1pPr>
          </a:lstStyle>
          <a:p>
            <a:pPr>
              <a:defRPr/>
            </a:pPr>
            <a:fld id="{2F8FFE6C-80F6-4423-94CF-31B0CA22811E}" type="slidenum">
              <a:rPr lang="en-US"/>
              <a:pPr>
                <a:defRPr/>
              </a:pPr>
              <a:t>‹#›</a:t>
            </a:fld>
            <a:endParaRPr lang="en-US" dirty="0"/>
          </a:p>
        </p:txBody>
      </p:sp>
    </p:spTree>
    <p:extLst>
      <p:ext uri="{BB962C8B-B14F-4D97-AF65-F5344CB8AC3E}">
        <p14:creationId xmlns:p14="http://schemas.microsoft.com/office/powerpoint/2010/main" val="346941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76200"/>
            <a:ext cx="2168525" cy="5548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76200"/>
            <a:ext cx="6354762" cy="5548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677275" y="6400800"/>
            <a:ext cx="466725" cy="457200"/>
          </a:xfrm>
        </p:spPr>
        <p:txBody>
          <a:bodyPr/>
          <a:lstStyle>
            <a:lvl1pPr>
              <a:defRPr/>
            </a:lvl1pPr>
          </a:lstStyle>
          <a:p>
            <a:pPr>
              <a:defRPr/>
            </a:pPr>
            <a:fld id="{0361F132-5988-4544-8D25-E52A22B4C361}" type="slidenum">
              <a:rPr lang="en-US"/>
              <a:pPr>
                <a:defRPr/>
              </a:pPr>
              <a:t>‹#›</a:t>
            </a:fld>
            <a:endParaRPr lang="en-US" dirty="0"/>
          </a:p>
        </p:txBody>
      </p:sp>
    </p:spTree>
    <p:extLst>
      <p:ext uri="{BB962C8B-B14F-4D97-AF65-F5344CB8AC3E}">
        <p14:creationId xmlns:p14="http://schemas.microsoft.com/office/powerpoint/2010/main" val="3409813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1509713"/>
            <a:ext cx="7772400" cy="4114800"/>
          </a:xfrm>
        </p:spPr>
        <p:txBody>
          <a:bodyPr/>
          <a:lstStyle/>
          <a:p>
            <a:pPr lvl="0"/>
            <a:endParaRPr lang="en-US" noProof="0" dirty="0"/>
          </a:p>
        </p:txBody>
      </p:sp>
      <p:sp>
        <p:nvSpPr>
          <p:cNvPr id="4" name="Rectangle 6"/>
          <p:cNvSpPr>
            <a:spLocks noGrp="1" noChangeArrowheads="1"/>
          </p:cNvSpPr>
          <p:nvPr>
            <p:ph type="sldNum" sz="quarter" idx="10"/>
          </p:nvPr>
        </p:nvSpPr>
        <p:spPr>
          <a:xfrm>
            <a:off x="8677275" y="6400800"/>
            <a:ext cx="466725" cy="457200"/>
          </a:xfrm>
        </p:spPr>
        <p:txBody>
          <a:bodyPr/>
          <a:lstStyle>
            <a:lvl1pPr>
              <a:defRPr/>
            </a:lvl1pPr>
          </a:lstStyle>
          <a:p>
            <a:pPr>
              <a:defRPr/>
            </a:pPr>
            <a:fld id="{D71C91D9-28B2-444D-BED4-744051A9E537}" type="slidenum">
              <a:rPr lang="en-US"/>
              <a:pPr>
                <a:defRPr/>
              </a:pPr>
              <a:t>‹#›</a:t>
            </a:fld>
            <a:endParaRPr lang="en-US" dirty="0"/>
          </a:p>
        </p:txBody>
      </p:sp>
    </p:spTree>
    <p:extLst>
      <p:ext uri="{BB962C8B-B14F-4D97-AF65-F5344CB8AC3E}">
        <p14:creationId xmlns:p14="http://schemas.microsoft.com/office/powerpoint/2010/main" val="9166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1239" y="88076"/>
            <a:ext cx="81534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D58C6EA-5AD9-4200-AF5E-325656EDF568}" type="slidenum">
              <a:rPr lang="en-US"/>
              <a:pPr>
                <a:defRPr/>
              </a:pPr>
              <a:t>‹#›</a:t>
            </a:fld>
            <a:endParaRPr lang="en-US" dirty="0"/>
          </a:p>
        </p:txBody>
      </p:sp>
    </p:spTree>
    <p:extLst>
      <p:ext uri="{BB962C8B-B14F-4D97-AF65-F5344CB8AC3E}">
        <p14:creationId xmlns:p14="http://schemas.microsoft.com/office/powerpoint/2010/main" val="379209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1F3BA05-1A31-4A8C-B61B-17E4D31269FC}" type="slidenum">
              <a:rPr lang="en-US"/>
              <a:pPr>
                <a:defRPr/>
              </a:pPr>
              <a:t>‹#›</a:t>
            </a:fld>
            <a:endParaRPr lang="en-US" dirty="0"/>
          </a:p>
        </p:txBody>
      </p:sp>
    </p:spTree>
    <p:extLst>
      <p:ext uri="{BB962C8B-B14F-4D97-AF65-F5344CB8AC3E}">
        <p14:creationId xmlns:p14="http://schemas.microsoft.com/office/powerpoint/2010/main" val="348445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9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30713" y="1509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36BB623-5FE1-4F26-9F4C-C173F302F017}" type="slidenum">
              <a:rPr lang="en-US"/>
              <a:pPr>
                <a:defRPr/>
              </a:pPr>
              <a:t>‹#›</a:t>
            </a:fld>
            <a:endParaRPr lang="en-US" dirty="0"/>
          </a:p>
        </p:txBody>
      </p:sp>
    </p:spTree>
    <p:extLst>
      <p:ext uri="{BB962C8B-B14F-4D97-AF65-F5344CB8AC3E}">
        <p14:creationId xmlns:p14="http://schemas.microsoft.com/office/powerpoint/2010/main" val="264254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0B6C28D-7120-41CE-918A-A78EC6BA6C13}" type="slidenum">
              <a:rPr lang="en-US"/>
              <a:pPr>
                <a:defRPr/>
              </a:pPr>
              <a:t>‹#›</a:t>
            </a:fld>
            <a:endParaRPr lang="en-US" dirty="0"/>
          </a:p>
        </p:txBody>
      </p:sp>
    </p:spTree>
    <p:extLst>
      <p:ext uri="{BB962C8B-B14F-4D97-AF65-F5344CB8AC3E}">
        <p14:creationId xmlns:p14="http://schemas.microsoft.com/office/powerpoint/2010/main" val="238761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25D2173-C76B-4727-A455-B286AE2DD2EA}" type="slidenum">
              <a:rPr lang="en-US"/>
              <a:pPr>
                <a:defRPr/>
              </a:pPr>
              <a:t>‹#›</a:t>
            </a:fld>
            <a:endParaRPr lang="en-US" dirty="0"/>
          </a:p>
        </p:txBody>
      </p:sp>
    </p:spTree>
    <p:extLst>
      <p:ext uri="{BB962C8B-B14F-4D97-AF65-F5344CB8AC3E}">
        <p14:creationId xmlns:p14="http://schemas.microsoft.com/office/powerpoint/2010/main" val="271441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77275" y="6400800"/>
            <a:ext cx="466725" cy="457200"/>
          </a:xfrm>
        </p:spPr>
        <p:txBody>
          <a:bodyPr/>
          <a:lstStyle>
            <a:lvl1pPr>
              <a:defRPr/>
            </a:lvl1pPr>
          </a:lstStyle>
          <a:p>
            <a:pPr>
              <a:defRPr/>
            </a:pPr>
            <a:fld id="{78936F4B-3652-402D-9FBE-104A53ECDAE3}" type="slidenum">
              <a:rPr lang="en-US"/>
              <a:pPr>
                <a:defRPr/>
              </a:pPr>
              <a:t>‹#›</a:t>
            </a:fld>
            <a:endParaRPr lang="en-US" dirty="0"/>
          </a:p>
        </p:txBody>
      </p:sp>
    </p:spTree>
    <p:extLst>
      <p:ext uri="{BB962C8B-B14F-4D97-AF65-F5344CB8AC3E}">
        <p14:creationId xmlns:p14="http://schemas.microsoft.com/office/powerpoint/2010/main" val="300564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8677275" y="6400800"/>
            <a:ext cx="466725" cy="457200"/>
          </a:xfrm>
          <a:prstGeom prst="rect">
            <a:avLst/>
          </a:prstGeom>
          <a:noFill/>
          <a:ln w="9525">
            <a:noFill/>
            <a:miter lim="800000"/>
            <a:headEnd/>
            <a:tailEnd/>
          </a:ln>
          <a:effectLst/>
        </p:spPr>
        <p:txBody>
          <a:bodyPr/>
          <a:lstStyle>
            <a:lvl1pPr>
              <a:defRPr/>
            </a:lvl1pPr>
          </a:lstStyle>
          <a:p>
            <a:pPr algn="r">
              <a:defRPr/>
            </a:pPr>
            <a:fld id="{DC22BC0D-3204-4A90-BBE7-D6BF8EA66E86}" type="slidenum">
              <a:rPr lang="en-US" sz="1400" smtClean="0"/>
              <a:pPr algn="r">
                <a:defRPr/>
              </a:pPr>
              <a:t>‹#›</a:t>
            </a:fld>
            <a:endParaRPr lang="en-US" sz="1400"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467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677275" y="6400800"/>
            <a:ext cx="466725" cy="457200"/>
          </a:xfrm>
        </p:spPr>
        <p:txBody>
          <a:bodyPr/>
          <a:lstStyle>
            <a:lvl1pPr>
              <a:defRPr/>
            </a:lvl1pPr>
          </a:lstStyle>
          <a:p>
            <a:pPr>
              <a:defRPr/>
            </a:pPr>
            <a:fld id="{912F0984-6A01-42E4-86D1-60CDADDF53B0}" type="slidenum">
              <a:rPr lang="en-US"/>
              <a:pPr>
                <a:defRPr/>
              </a:pPr>
              <a:t>‹#›</a:t>
            </a:fld>
            <a:endParaRPr lang="en-US" dirty="0"/>
          </a:p>
        </p:txBody>
      </p:sp>
    </p:spTree>
    <p:extLst>
      <p:ext uri="{BB962C8B-B14F-4D97-AF65-F5344CB8AC3E}">
        <p14:creationId xmlns:p14="http://schemas.microsoft.com/office/powerpoint/2010/main" val="224085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762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68313" y="1509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35FCE1-414A-463E-A928-2AEC3829DB1E}" type="slidenum">
              <a:rPr lang="en-US"/>
              <a:pPr>
                <a:defRPr/>
              </a:pPr>
              <a:t>‹#›</a:t>
            </a:fld>
            <a:endParaRPr lang="en-US" dirty="0"/>
          </a:p>
        </p:txBody>
      </p:sp>
      <p:grpSp>
        <p:nvGrpSpPr>
          <p:cNvPr id="1029" name="Group 9"/>
          <p:cNvGrpSpPr>
            <a:grpSpLocks/>
          </p:cNvGrpSpPr>
          <p:nvPr userDrawn="1"/>
        </p:nvGrpSpPr>
        <p:grpSpPr bwMode="auto">
          <a:xfrm>
            <a:off x="228600" y="1173163"/>
            <a:ext cx="8686800" cy="76200"/>
            <a:chOff x="274320" y="1173480"/>
            <a:chExt cx="8686800" cy="76200"/>
          </a:xfrm>
        </p:grpSpPr>
        <p:sp>
          <p:nvSpPr>
            <p:cNvPr id="1031" name="Line 7"/>
            <p:cNvSpPr>
              <a:spLocks noChangeShapeType="1"/>
            </p:cNvSpPr>
            <p:nvPr/>
          </p:nvSpPr>
          <p:spPr bwMode="auto">
            <a:xfrm>
              <a:off x="350520" y="1173480"/>
              <a:ext cx="8534400" cy="0"/>
            </a:xfrm>
            <a:prstGeom prst="line">
              <a:avLst/>
            </a:prstGeom>
            <a:noFill/>
            <a:ln w="317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8"/>
            <p:cNvSpPr>
              <a:spLocks noChangeShapeType="1"/>
            </p:cNvSpPr>
            <p:nvPr/>
          </p:nvSpPr>
          <p:spPr bwMode="auto">
            <a:xfrm>
              <a:off x="274320" y="1249680"/>
              <a:ext cx="8686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050" name="Picture 2" descr="C:\Users\christina.wagner\Desktop\NETPDC Logo 3D_PP_Transparent Bknd_900 pixel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28600" y="187510"/>
            <a:ext cx="893145" cy="8931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840" r:id="rId1"/>
    <p:sldLayoutId id="2147484835" r:id="rId2"/>
    <p:sldLayoutId id="2147484836" r:id="rId3"/>
    <p:sldLayoutId id="2147484837" r:id="rId4"/>
    <p:sldLayoutId id="2147484838" r:id="rId5"/>
    <p:sldLayoutId id="2147484839" r:id="rId6"/>
    <p:sldLayoutId id="2147484841" r:id="rId7"/>
    <p:sldLayoutId id="2147484842" r:id="rId8"/>
    <p:sldLayoutId id="2147484843" r:id="rId9"/>
    <p:sldLayoutId id="2147484844" r:id="rId10"/>
    <p:sldLayoutId id="2147484845" r:id="rId11"/>
    <p:sldLayoutId id="2147484846" r:id="rId12"/>
  </p:sldLayoutIdLst>
  <p:hf hdr="0" ftr="0" dt="0"/>
  <p:txStyles>
    <p:titleStyle>
      <a:lvl1pPr algn="r" rtl="0" eaLnBrk="0" fontAlgn="base" hangingPunct="0">
        <a:spcBef>
          <a:spcPct val="0"/>
        </a:spcBef>
        <a:spcAft>
          <a:spcPct val="0"/>
        </a:spcAft>
        <a:defRPr sz="3600" b="1" i="1">
          <a:solidFill>
            <a:srgbClr val="000066"/>
          </a:solidFill>
          <a:latin typeface="+mj-lt"/>
          <a:ea typeface="+mj-ea"/>
          <a:cs typeface="+mj-cs"/>
        </a:defRPr>
      </a:lvl1pPr>
      <a:lvl2pPr algn="r" rtl="0" eaLnBrk="0" fontAlgn="base" hangingPunct="0">
        <a:spcBef>
          <a:spcPct val="0"/>
        </a:spcBef>
        <a:spcAft>
          <a:spcPct val="0"/>
        </a:spcAft>
        <a:defRPr sz="3600" b="1" i="1">
          <a:solidFill>
            <a:srgbClr val="000066"/>
          </a:solidFill>
          <a:latin typeface="Arial" charset="0"/>
          <a:cs typeface="Times New Roman" pitchFamily="18" charset="0"/>
        </a:defRPr>
      </a:lvl2pPr>
      <a:lvl3pPr algn="r" rtl="0" eaLnBrk="0" fontAlgn="base" hangingPunct="0">
        <a:spcBef>
          <a:spcPct val="0"/>
        </a:spcBef>
        <a:spcAft>
          <a:spcPct val="0"/>
        </a:spcAft>
        <a:defRPr sz="3600" b="1" i="1">
          <a:solidFill>
            <a:srgbClr val="000066"/>
          </a:solidFill>
          <a:latin typeface="Arial" charset="0"/>
          <a:cs typeface="Times New Roman" pitchFamily="18" charset="0"/>
        </a:defRPr>
      </a:lvl3pPr>
      <a:lvl4pPr algn="r" rtl="0" eaLnBrk="0" fontAlgn="base" hangingPunct="0">
        <a:spcBef>
          <a:spcPct val="0"/>
        </a:spcBef>
        <a:spcAft>
          <a:spcPct val="0"/>
        </a:spcAft>
        <a:defRPr sz="3600" b="1" i="1">
          <a:solidFill>
            <a:srgbClr val="000066"/>
          </a:solidFill>
          <a:latin typeface="Arial" charset="0"/>
          <a:cs typeface="Times New Roman" pitchFamily="18" charset="0"/>
        </a:defRPr>
      </a:lvl4pPr>
      <a:lvl5pPr algn="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r" rtl="0" fontAlgn="base">
        <a:spcBef>
          <a:spcPct val="0"/>
        </a:spcBef>
        <a:spcAft>
          <a:spcPct val="0"/>
        </a:spcAft>
        <a:defRPr sz="3600" b="1" i="1">
          <a:solidFill>
            <a:srgbClr val="000066"/>
          </a:solidFill>
          <a:latin typeface="Arial" charset="0"/>
          <a:cs typeface="Times New Roman" pitchFamily="18" charset="0"/>
        </a:defRPr>
      </a:lvl6pPr>
      <a:lvl7pPr marL="914400" algn="r" rtl="0" fontAlgn="base">
        <a:spcBef>
          <a:spcPct val="0"/>
        </a:spcBef>
        <a:spcAft>
          <a:spcPct val="0"/>
        </a:spcAft>
        <a:defRPr sz="3600" b="1" i="1">
          <a:solidFill>
            <a:srgbClr val="000066"/>
          </a:solidFill>
          <a:latin typeface="Arial" charset="0"/>
          <a:cs typeface="Times New Roman" pitchFamily="18" charset="0"/>
        </a:defRPr>
      </a:lvl7pPr>
      <a:lvl8pPr marL="1371600" algn="r" rtl="0" fontAlgn="base">
        <a:spcBef>
          <a:spcPct val="0"/>
        </a:spcBef>
        <a:spcAft>
          <a:spcPct val="0"/>
        </a:spcAft>
        <a:defRPr sz="3600" b="1" i="1">
          <a:solidFill>
            <a:srgbClr val="000066"/>
          </a:solidFill>
          <a:latin typeface="Arial" charset="0"/>
          <a:cs typeface="Times New Roman" pitchFamily="18" charset="0"/>
        </a:defRPr>
      </a:lvl8pPr>
      <a:lvl9pPr marL="1828800" algn="r" rtl="0" fontAlgn="base">
        <a:spcBef>
          <a:spcPct val="0"/>
        </a:spcBef>
        <a:spcAft>
          <a:spcPct val="0"/>
        </a:spcAft>
        <a:defRPr sz="3600" b="1" i="1">
          <a:solidFill>
            <a:srgbClr val="00006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cebook.com/pages/Navy-Advancement-Center/21319071129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nko.navy.mil/portal/careermanagement/navyadvancementcenter/home?paf_default_view=tru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danny.chronister@navy.mil" TargetMode="External"/><Relationship Id="rId4" Type="http://schemas.openxmlformats.org/officeDocument/2006/relationships/hyperlink" Target="http://www.facebook.com/pages/Pensacola-FL/Navy-Advancement-Center/213190711299"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ctrTitle" idx="4294967295"/>
          </p:nvPr>
        </p:nvSpPr>
        <p:spPr>
          <a:xfrm>
            <a:off x="0" y="269875"/>
            <a:ext cx="9144000" cy="949325"/>
          </a:xfrm>
        </p:spPr>
        <p:txBody>
          <a:bodyPr/>
          <a:lstStyle/>
          <a:p>
            <a:pPr algn="ctr"/>
            <a:r>
              <a:rPr lang="en-US" altLang="en-US" sz="4000" smtClean="0"/>
              <a:t>Navy Enlisted Advancement System</a:t>
            </a:r>
          </a:p>
        </p:txBody>
      </p:sp>
      <p:sp>
        <p:nvSpPr>
          <p:cNvPr id="9219" name="Subtitle 2"/>
          <p:cNvSpPr>
            <a:spLocks/>
          </p:cNvSpPr>
          <p:nvPr/>
        </p:nvSpPr>
        <p:spPr bwMode="auto">
          <a:xfrm>
            <a:off x="0" y="4775200"/>
            <a:ext cx="91440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lgn="ctr" eaLnBrk="1" hangingPunct="1">
              <a:buFont typeface="Wingdings" pitchFamily="2" charset="2"/>
              <a:buNone/>
            </a:pPr>
            <a:r>
              <a:rPr lang="en-US" altLang="en-US" sz="1800" b="1"/>
              <a:t> </a:t>
            </a:r>
            <a:br>
              <a:rPr lang="en-US" altLang="en-US" sz="1800" b="1"/>
            </a:br>
            <a:r>
              <a:rPr lang="en-US" altLang="en-US" sz="1800" b="1"/>
              <a:t/>
            </a:r>
            <a:br>
              <a:rPr lang="en-US" altLang="en-US" sz="1800" b="1"/>
            </a:br>
            <a:endParaRPr lang="en-US" altLang="en-US" sz="1800" b="1"/>
          </a:p>
          <a:p>
            <a:pPr algn="ctr" eaLnBrk="1" hangingPunct="1">
              <a:buFont typeface="Wingdings" pitchFamily="2" charset="2"/>
              <a:buNone/>
            </a:pPr>
            <a:endParaRPr lang="en-US" altLang="en-US" sz="1800" b="1"/>
          </a:p>
        </p:txBody>
      </p:sp>
      <p:grpSp>
        <p:nvGrpSpPr>
          <p:cNvPr id="9220" name="Group 9"/>
          <p:cNvGrpSpPr>
            <a:grpSpLocks/>
          </p:cNvGrpSpPr>
          <p:nvPr/>
        </p:nvGrpSpPr>
        <p:grpSpPr bwMode="auto">
          <a:xfrm>
            <a:off x="228600" y="1325563"/>
            <a:ext cx="8686800" cy="76200"/>
            <a:chOff x="274320" y="1173480"/>
            <a:chExt cx="8686800" cy="76200"/>
          </a:xfrm>
        </p:grpSpPr>
        <p:sp>
          <p:nvSpPr>
            <p:cNvPr id="12" name="Line 7"/>
            <p:cNvSpPr>
              <a:spLocks noChangeShapeType="1"/>
            </p:cNvSpPr>
            <p:nvPr/>
          </p:nvSpPr>
          <p:spPr bwMode="auto">
            <a:xfrm>
              <a:off x="350520" y="1173480"/>
              <a:ext cx="8534400" cy="0"/>
            </a:xfrm>
            <a:prstGeom prst="line">
              <a:avLst/>
            </a:prstGeom>
            <a:noFill/>
            <a:ln w="31750">
              <a:solidFill>
                <a:srgbClr val="000080"/>
              </a:solidFill>
              <a:round/>
              <a:headEnd/>
              <a:tailEnd/>
            </a:ln>
            <a:effectLst/>
          </p:spPr>
          <p:txBody>
            <a:bodyPr/>
            <a:lstStyle/>
            <a:p>
              <a:pPr>
                <a:defRPr/>
              </a:pPr>
              <a:endParaRPr lang="en-US" sz="1400" dirty="0">
                <a:latin typeface="Arial" charset="0"/>
                <a:cs typeface="+mn-cs"/>
              </a:endParaRPr>
            </a:p>
          </p:txBody>
        </p:sp>
        <p:sp>
          <p:nvSpPr>
            <p:cNvPr id="13" name="Line 8"/>
            <p:cNvSpPr>
              <a:spLocks noChangeShapeType="1"/>
            </p:cNvSpPr>
            <p:nvPr/>
          </p:nvSpPr>
          <p:spPr bwMode="auto">
            <a:xfrm>
              <a:off x="274320" y="1249680"/>
              <a:ext cx="8686800" cy="0"/>
            </a:xfrm>
            <a:prstGeom prst="line">
              <a:avLst/>
            </a:prstGeom>
            <a:noFill/>
            <a:ln w="31750">
              <a:solidFill>
                <a:srgbClr val="FF0000"/>
              </a:solidFill>
              <a:round/>
              <a:headEnd/>
              <a:tailEnd/>
            </a:ln>
            <a:effectLst/>
          </p:spPr>
          <p:txBody>
            <a:bodyPr/>
            <a:lstStyle/>
            <a:p>
              <a:pPr>
                <a:defRPr/>
              </a:pPr>
              <a:endParaRPr lang="en-US" sz="1400" dirty="0">
                <a:latin typeface="Arial" charset="0"/>
                <a:cs typeface="+mn-cs"/>
              </a:endParaRPr>
            </a:p>
          </p:txBody>
        </p:sp>
      </p:grpSp>
      <p:sp>
        <p:nvSpPr>
          <p:cNvPr id="15"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pic>
        <p:nvPicPr>
          <p:cNvPr id="9223" name="Picture 6" descr="NAC Logo -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900" y="1949450"/>
            <a:ext cx="27178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1"/>
          <p:cNvSpPr txBox="1">
            <a:spLocks noChangeArrowheads="1"/>
          </p:cNvSpPr>
          <p:nvPr/>
        </p:nvSpPr>
        <p:spPr bwMode="auto">
          <a:xfrm>
            <a:off x="2210835" y="5368925"/>
            <a:ext cx="4730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lgn="ctr" eaLnBrk="1" hangingPunct="1">
              <a:spcBef>
                <a:spcPct val="0"/>
              </a:spcBef>
              <a:buFontTx/>
              <a:buNone/>
            </a:pPr>
            <a:r>
              <a:rPr lang="en-US" altLang="en-US" sz="2800" b="1" dirty="0">
                <a:cs typeface="Arial" charset="0"/>
              </a:rPr>
              <a:t>Navy Advancement </a:t>
            </a:r>
            <a:r>
              <a:rPr lang="en-US" altLang="en-US" sz="2800" b="1" dirty="0" smtClean="0">
                <a:cs typeface="Arial" charset="0"/>
              </a:rPr>
              <a:t>Center</a:t>
            </a:r>
            <a:endParaRPr lang="en-US" altLang="en-US" sz="2800" b="1" dirty="0">
              <a:cs typeface="Arial" charset="0"/>
            </a:endParaRPr>
          </a:p>
        </p:txBody>
      </p:sp>
      <p:pic>
        <p:nvPicPr>
          <p:cNvPr id="1026" name="Picture 2" descr="C:\Users\christina.wagner\Desktop\NETPDC Logo 3D_PP_Transparent Bknd_900 pixel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852" y="1981175"/>
            <a:ext cx="2663400" cy="266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42335"/>
            <a:ext cx="8429625" cy="1066800"/>
          </a:xfrm>
        </p:spPr>
        <p:txBody>
          <a:bodyPr/>
          <a:lstStyle/>
          <a:p>
            <a:r>
              <a:rPr lang="en-US" altLang="en-US" dirty="0" smtClean="0"/>
              <a:t>Preparing for Advancement Exam</a:t>
            </a:r>
          </a:p>
        </p:txBody>
      </p:sp>
      <p:sp>
        <p:nvSpPr>
          <p:cNvPr id="6" name="Text Box 10"/>
          <p:cNvSpPr txBox="1">
            <a:spLocks noChangeArrowheads="1"/>
          </p:cNvSpPr>
          <p:nvPr/>
        </p:nvSpPr>
        <p:spPr bwMode="auto">
          <a:xfrm>
            <a:off x="131763" y="6342063"/>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087B40D1-5E99-407A-A10F-E7C8E2F9F482}" type="slidenum">
              <a:rPr lang="en-US" altLang="en-US" sz="1400" smtClean="0">
                <a:cs typeface="Arial" charset="0"/>
              </a:rPr>
              <a:pPr eaLnBrk="1" hangingPunct="1">
                <a:spcBef>
                  <a:spcPct val="0"/>
                </a:spcBef>
                <a:buFontTx/>
                <a:buNone/>
              </a:pPr>
              <a:t>10</a:t>
            </a:fld>
            <a:endParaRPr lang="en-US" altLang="en-US" sz="1400" smtClean="0">
              <a:cs typeface="Arial" charset="0"/>
            </a:endParaRPr>
          </a:p>
        </p:txBody>
      </p:sp>
      <p:sp>
        <p:nvSpPr>
          <p:cNvPr id="18438" name="TextBox 7"/>
          <p:cNvSpPr txBox="1">
            <a:spLocks noChangeArrowheads="1"/>
          </p:cNvSpPr>
          <p:nvPr/>
        </p:nvSpPr>
        <p:spPr bwMode="auto">
          <a:xfrm>
            <a:off x="3200990" y="1263058"/>
            <a:ext cx="29337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r>
              <a:rPr lang="en-US" altLang="en-US" sz="2800" b="1" dirty="0" smtClean="0">
                <a:cs typeface="Arial" charset="0"/>
              </a:rPr>
              <a:t>Navy COOL Site</a:t>
            </a:r>
            <a:endParaRPr lang="en-US" altLang="en-US" sz="2800" b="1" dirty="0">
              <a:cs typeface="Arial"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863" y="1844375"/>
            <a:ext cx="6826103" cy="449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a:off x="669855" y="4593267"/>
            <a:ext cx="956930" cy="21265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2712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42335"/>
            <a:ext cx="8429625" cy="1066800"/>
          </a:xfrm>
        </p:spPr>
        <p:txBody>
          <a:bodyPr/>
          <a:lstStyle/>
          <a:p>
            <a:r>
              <a:rPr lang="en-US" altLang="en-US" dirty="0" smtClean="0"/>
              <a:t>Preparing for Advancement Exam</a:t>
            </a:r>
          </a:p>
        </p:txBody>
      </p:sp>
      <p:sp>
        <p:nvSpPr>
          <p:cNvPr id="6" name="Text Box 10"/>
          <p:cNvSpPr txBox="1">
            <a:spLocks noChangeArrowheads="1"/>
          </p:cNvSpPr>
          <p:nvPr/>
        </p:nvSpPr>
        <p:spPr bwMode="auto">
          <a:xfrm>
            <a:off x="131763" y="6342063"/>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087B40D1-5E99-407A-A10F-E7C8E2F9F482}" type="slidenum">
              <a:rPr lang="en-US" altLang="en-US" sz="1400" smtClean="0">
                <a:cs typeface="Arial" charset="0"/>
              </a:rPr>
              <a:pPr eaLnBrk="1" hangingPunct="1">
                <a:spcBef>
                  <a:spcPct val="0"/>
                </a:spcBef>
                <a:buFontTx/>
                <a:buNone/>
              </a:pPr>
              <a:t>11</a:t>
            </a:fld>
            <a:endParaRPr lang="en-US" altLang="en-US" sz="1400" smtClean="0">
              <a:cs typeface="Arial" charset="0"/>
            </a:endParaRPr>
          </a:p>
        </p:txBody>
      </p:sp>
      <p:sp>
        <p:nvSpPr>
          <p:cNvPr id="18438" name="TextBox 7"/>
          <p:cNvSpPr txBox="1">
            <a:spLocks noChangeArrowheads="1"/>
          </p:cNvSpPr>
          <p:nvPr/>
        </p:nvSpPr>
        <p:spPr bwMode="auto">
          <a:xfrm>
            <a:off x="3200990" y="1263058"/>
            <a:ext cx="29604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r>
              <a:rPr lang="en-US" altLang="en-US" sz="2800" b="1" dirty="0" smtClean="0">
                <a:cs typeface="Arial" charset="0"/>
              </a:rPr>
              <a:t>Navy COOL App</a:t>
            </a:r>
            <a:endParaRPr lang="en-US" altLang="en-US" sz="2800" b="1" dirty="0">
              <a:cs typeface="Arial" charset="0"/>
            </a:endParaRPr>
          </a:p>
        </p:txBody>
      </p:sp>
      <p:pic>
        <p:nvPicPr>
          <p:cNvPr id="3074" name="Picture 2" descr="C:\Users\christina.wagner\Desktop\Navy Cool\cool bibs scree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144" y="1871339"/>
            <a:ext cx="2503103" cy="44430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C:\Users\christina.wagner\Desktop\Navy Cool\cool bibs screen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915" y="1871340"/>
            <a:ext cx="2503102" cy="44430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77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42335"/>
            <a:ext cx="8429625" cy="1066800"/>
          </a:xfrm>
        </p:spPr>
        <p:txBody>
          <a:bodyPr/>
          <a:lstStyle/>
          <a:p>
            <a:pPr algn="ctr"/>
            <a:r>
              <a:rPr lang="en-US" altLang="en-US" dirty="0" smtClean="0"/>
              <a:t>Advancement </a:t>
            </a:r>
            <a:r>
              <a:rPr lang="en-US" altLang="en-US" dirty="0"/>
              <a:t>Exam Eligibility </a:t>
            </a:r>
            <a:endParaRPr lang="en-US" altLang="en-US" dirty="0" smtClean="0"/>
          </a:p>
        </p:txBody>
      </p:sp>
      <p:sp>
        <p:nvSpPr>
          <p:cNvPr id="11267" name="Rectangle 3"/>
          <p:cNvSpPr>
            <a:spLocks noGrp="1" noChangeArrowheads="1"/>
          </p:cNvSpPr>
          <p:nvPr>
            <p:ph type="body" idx="1"/>
          </p:nvPr>
        </p:nvSpPr>
        <p:spPr>
          <a:xfrm>
            <a:off x="1516063" y="1371600"/>
            <a:ext cx="6103937" cy="566738"/>
          </a:xfrm>
        </p:spPr>
        <p:txBody>
          <a:bodyPr/>
          <a:lstStyle/>
          <a:p>
            <a:pPr marL="0" indent="0" algn="ctr">
              <a:buFont typeface="Wingdings" pitchFamily="2" charset="2"/>
              <a:buNone/>
              <a:defRPr/>
            </a:pPr>
            <a:r>
              <a:rPr lang="en-US" sz="2800" b="1" dirty="0" smtClean="0"/>
              <a:t>Exam Schedule</a:t>
            </a:r>
          </a:p>
          <a:p>
            <a:pPr>
              <a:buFontTx/>
              <a:buNone/>
              <a:defRPr/>
            </a:pPr>
            <a:endParaRPr lang="en-US" sz="2800" b="1" dirty="0" smtClean="0"/>
          </a:p>
          <a:p>
            <a:pPr>
              <a:defRPr/>
            </a:pPr>
            <a:endParaRPr lang="en-US" sz="2800" b="1" dirty="0" smtClean="0"/>
          </a:p>
          <a:p>
            <a:pPr>
              <a:defRPr/>
            </a:pPr>
            <a:endParaRPr lang="en-US" sz="2800"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638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222C38E4-1671-4ADF-92E1-1B0A44ED0F53}" type="slidenum">
              <a:rPr lang="en-US" altLang="en-US" sz="1400" smtClean="0">
                <a:cs typeface="Arial" charset="0"/>
              </a:rPr>
              <a:pPr eaLnBrk="1" hangingPunct="1">
                <a:spcBef>
                  <a:spcPct val="0"/>
                </a:spcBef>
                <a:buFontTx/>
                <a:buNone/>
              </a:pPr>
              <a:t>12</a:t>
            </a:fld>
            <a:endParaRPr lang="en-US" altLang="en-US" sz="1400" smtClean="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35571867"/>
              </p:ext>
            </p:extLst>
          </p:nvPr>
        </p:nvGraphicFramePr>
        <p:xfrm>
          <a:off x="1206499" y="2057396"/>
          <a:ext cx="6600825" cy="4047070"/>
        </p:xfrm>
        <a:graphic>
          <a:graphicData uri="http://schemas.openxmlformats.org/drawingml/2006/table">
            <a:tbl>
              <a:tblPr firstRow="1" bandRow="1">
                <a:tableStyleId>{5C22544A-7EE6-4342-B048-85BDC9FD1C3A}</a:tableStyleId>
              </a:tblPr>
              <a:tblGrid>
                <a:gridCol w="2200275"/>
                <a:gridCol w="2200275"/>
                <a:gridCol w="2200275"/>
              </a:tblGrid>
              <a:tr h="404707">
                <a:tc>
                  <a:txBody>
                    <a:bodyPr/>
                    <a:lstStyle/>
                    <a:p>
                      <a:pPr algn="ctr"/>
                      <a:r>
                        <a:rPr lang="en-US" dirty="0" smtClean="0">
                          <a:solidFill>
                            <a:schemeClr val="tx1"/>
                          </a:solidFill>
                        </a:rPr>
                        <a:t>EXAM</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solidFill>
                            <a:schemeClr val="tx1"/>
                          </a:solidFill>
                        </a:rPr>
                        <a:t>MONTH </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solidFill>
                            <a:schemeClr val="tx1"/>
                          </a:solidFill>
                        </a:rPr>
                        <a:t>DAY</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404707">
                <a:tc>
                  <a:txBody>
                    <a:bodyPr/>
                    <a:lstStyle/>
                    <a:p>
                      <a:pPr algn="ctr"/>
                      <a:r>
                        <a:rPr lang="en-US" b="1" i="1" u="none" dirty="0" smtClean="0"/>
                        <a:t>E-7</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January</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t>3</a:t>
                      </a:r>
                      <a:r>
                        <a:rPr lang="en-US" b="1" i="1" baseline="30000" dirty="0" smtClean="0"/>
                        <a:t>rd</a:t>
                      </a:r>
                      <a:r>
                        <a:rPr lang="en-US" b="1" i="1" dirty="0" smtClean="0"/>
                        <a:t> Thursday</a:t>
                      </a:r>
                      <a:endParaRPr lang="en-US"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707">
                <a:tc>
                  <a:txBody>
                    <a:bodyPr/>
                    <a:lstStyle/>
                    <a:p>
                      <a:pPr algn="ctr"/>
                      <a:r>
                        <a:rPr lang="en-US" b="1" i="1" u="none" dirty="0" smtClean="0"/>
                        <a:t>E-4/5/6/7</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February</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t>(Reserves)</a:t>
                      </a:r>
                      <a:endParaRPr lang="en-US"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707">
                <a:tc>
                  <a:txBody>
                    <a:bodyPr/>
                    <a:lstStyle/>
                    <a:p>
                      <a:pPr algn="ctr"/>
                      <a:r>
                        <a:rPr lang="en-US" b="1" i="1" u="none" dirty="0" smtClean="0"/>
                        <a:t>E-6</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US" b="1" dirty="0" smtClean="0"/>
                        <a:t>March</a:t>
                      </a:r>
                      <a:endParaRPr lang="en-US"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t>1</a:t>
                      </a:r>
                      <a:r>
                        <a:rPr lang="en-US" b="1" i="1" baseline="30000" dirty="0" smtClean="0"/>
                        <a:t>st</a:t>
                      </a:r>
                      <a:r>
                        <a:rPr lang="en-US" b="1" i="1" dirty="0" smtClean="0"/>
                        <a:t> Thursday</a:t>
                      </a:r>
                      <a:endParaRPr lang="en-US"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707">
                <a:tc>
                  <a:txBody>
                    <a:bodyPr/>
                    <a:lstStyle/>
                    <a:p>
                      <a:pPr algn="ctr"/>
                      <a:r>
                        <a:rPr lang="en-US" b="1" i="1" u="none" dirty="0" smtClean="0"/>
                        <a:t>E-5</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b="1" i="1" dirty="0" smtClean="0"/>
                        <a:t>2</a:t>
                      </a:r>
                      <a:r>
                        <a:rPr lang="en-US" b="1" i="1" baseline="30000" dirty="0" smtClean="0"/>
                        <a:t>nd</a:t>
                      </a:r>
                      <a:r>
                        <a:rPr lang="en-US" b="1" i="1" dirty="0" smtClean="0"/>
                        <a:t> Thursday</a:t>
                      </a:r>
                      <a:endParaRPr lang="en-US"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707">
                <a:tc>
                  <a:txBody>
                    <a:bodyPr/>
                    <a:lstStyle/>
                    <a:p>
                      <a:pPr algn="ctr"/>
                      <a:r>
                        <a:rPr lang="en-US" b="1" i="1" u="none" dirty="0" smtClean="0"/>
                        <a:t>E-4</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b="1" i="1" dirty="0" smtClean="0"/>
                        <a:t>3</a:t>
                      </a:r>
                      <a:r>
                        <a:rPr lang="en-US" b="1" i="1" baseline="30000" dirty="0" smtClean="0"/>
                        <a:t>rd</a:t>
                      </a:r>
                      <a:r>
                        <a:rPr lang="en-US" b="1" i="1" dirty="0" smtClean="0"/>
                        <a:t> Thursday</a:t>
                      </a:r>
                      <a:endParaRPr lang="en-US"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707">
                <a:tc>
                  <a:txBody>
                    <a:bodyPr/>
                    <a:lstStyle/>
                    <a:p>
                      <a:pPr algn="ctr"/>
                      <a:r>
                        <a:rPr lang="en-US" b="1" i="1" u="none" dirty="0" smtClean="0"/>
                        <a:t>E-4/5/6</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August</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t>(Reserves)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707">
                <a:tc>
                  <a:txBody>
                    <a:bodyPr/>
                    <a:lstStyle/>
                    <a:p>
                      <a:pPr algn="ctr"/>
                      <a:r>
                        <a:rPr lang="en-US" b="1" i="1" u="none" dirty="0" smtClean="0"/>
                        <a:t>E-6</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US" b="1" dirty="0" smtClean="0"/>
                        <a:t>September</a:t>
                      </a:r>
                      <a:endParaRPr lang="en-US"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t>1</a:t>
                      </a:r>
                      <a:r>
                        <a:rPr lang="en-US" b="1" i="1" baseline="30000" dirty="0" smtClean="0"/>
                        <a:t>st</a:t>
                      </a:r>
                      <a:r>
                        <a:rPr lang="en-US" b="1" i="1" dirty="0" smtClean="0"/>
                        <a:t> Thursday</a:t>
                      </a:r>
                      <a:endParaRPr lang="en-US"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707">
                <a:tc>
                  <a:txBody>
                    <a:bodyPr/>
                    <a:lstStyle/>
                    <a:p>
                      <a:pPr algn="ctr"/>
                      <a:r>
                        <a:rPr lang="en-US" b="1" i="1" u="none" dirty="0" smtClean="0"/>
                        <a:t>E-5</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b="1" i="1" dirty="0" smtClean="0"/>
                        <a:t>2</a:t>
                      </a:r>
                      <a:r>
                        <a:rPr lang="en-US" b="1" i="1" baseline="30000" dirty="0" smtClean="0"/>
                        <a:t>nd</a:t>
                      </a:r>
                      <a:r>
                        <a:rPr lang="en-US" b="1" i="1" dirty="0" smtClean="0"/>
                        <a:t> Thursday</a:t>
                      </a:r>
                      <a:endParaRPr lang="en-US"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707">
                <a:tc>
                  <a:txBody>
                    <a:bodyPr/>
                    <a:lstStyle/>
                    <a:p>
                      <a:pPr algn="ctr"/>
                      <a:r>
                        <a:rPr lang="en-US" b="1" i="1" u="none" dirty="0" smtClean="0"/>
                        <a:t>E-4</a:t>
                      </a:r>
                      <a:endParaRPr lang="en-US" b="1" i="1" u="none"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b="1" i="1" dirty="0" smtClean="0"/>
                        <a:t>3</a:t>
                      </a:r>
                      <a:r>
                        <a:rPr lang="en-US" b="1" i="1" baseline="30000" dirty="0" smtClean="0"/>
                        <a:t>rd</a:t>
                      </a:r>
                      <a:r>
                        <a:rPr lang="en-US" b="1" i="1" dirty="0" smtClean="0"/>
                        <a:t> Thursday</a:t>
                      </a:r>
                      <a:endParaRPr lang="en-US" b="1" i="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16500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92675" y="50802"/>
            <a:ext cx="8429625" cy="1066800"/>
          </a:xfrm>
        </p:spPr>
        <p:txBody>
          <a:bodyPr/>
          <a:lstStyle/>
          <a:p>
            <a:pPr algn="ctr"/>
            <a:r>
              <a:rPr lang="en-US" altLang="en-US" dirty="0" smtClean="0"/>
              <a:t>Advancement Exam Eligibility </a:t>
            </a:r>
          </a:p>
        </p:txBody>
      </p:sp>
      <p:sp>
        <p:nvSpPr>
          <p:cNvPr id="19459" name="Rectangle 3"/>
          <p:cNvSpPr>
            <a:spLocks noGrp="1" noChangeArrowheads="1"/>
          </p:cNvSpPr>
          <p:nvPr>
            <p:ph type="body" idx="1"/>
          </p:nvPr>
        </p:nvSpPr>
        <p:spPr>
          <a:xfrm>
            <a:off x="508000" y="1397000"/>
            <a:ext cx="7942263" cy="1684867"/>
          </a:xfrm>
        </p:spPr>
        <p:txBody>
          <a:bodyPr/>
          <a:lstStyle/>
          <a:p>
            <a:r>
              <a:rPr lang="en-US" altLang="en-US" sz="2800" dirty="0" smtClean="0"/>
              <a:t>Requirements:</a:t>
            </a:r>
          </a:p>
          <a:p>
            <a:pPr lvl="1"/>
            <a:r>
              <a:rPr lang="en-US" altLang="en-US" dirty="0" smtClean="0"/>
              <a:t>Be recommended by CO / OIC</a:t>
            </a:r>
          </a:p>
          <a:p>
            <a:pPr lvl="1"/>
            <a:r>
              <a:rPr lang="en-US" altLang="en-US" dirty="0" smtClean="0"/>
              <a:t>Have minimum time-in-rate (TIR) </a:t>
            </a:r>
          </a:p>
          <a:p>
            <a:pPr lvl="2"/>
            <a:r>
              <a:rPr lang="en-US" altLang="en-US" dirty="0" smtClean="0">
                <a:ea typeface="MS PGothic" pitchFamily="34" charset="-128"/>
              </a:rPr>
              <a:t>1-year TIR Waivers for E-6 / 7 EP Candidates can be granted</a:t>
            </a:r>
            <a:endParaRPr lang="en-US" altLang="en-US"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946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3FDA366A-E591-403F-B876-FE35AEB09989}" type="slidenum">
              <a:rPr lang="en-US" altLang="en-US" sz="1400" smtClean="0">
                <a:cs typeface="Arial" charset="0"/>
              </a:rPr>
              <a:pPr eaLnBrk="1" hangingPunct="1">
                <a:spcBef>
                  <a:spcPct val="0"/>
                </a:spcBef>
                <a:buFontTx/>
                <a:buNone/>
              </a:pPr>
              <a:t>13</a:t>
            </a:fld>
            <a:endParaRPr lang="en-US" altLang="en-US" sz="1400" smtClean="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36982880"/>
              </p:ext>
            </p:extLst>
          </p:nvPr>
        </p:nvGraphicFramePr>
        <p:xfrm>
          <a:off x="973666" y="3068789"/>
          <a:ext cx="7078134" cy="3291840"/>
        </p:xfrm>
        <a:graphic>
          <a:graphicData uri="http://schemas.openxmlformats.org/drawingml/2006/table">
            <a:tbl>
              <a:tblPr firstRow="1" bandRow="1">
                <a:tableStyleId>{5C22544A-7EE6-4342-B048-85BDC9FD1C3A}</a:tableStyleId>
              </a:tblPr>
              <a:tblGrid>
                <a:gridCol w="3539067"/>
                <a:gridCol w="3539067"/>
              </a:tblGrid>
              <a:tr h="356112">
                <a:tc>
                  <a:txBody>
                    <a:bodyPr/>
                    <a:lstStyle/>
                    <a:p>
                      <a:pPr algn="ctr"/>
                      <a:r>
                        <a:rPr lang="en-US" b="1" dirty="0" smtClean="0">
                          <a:solidFill>
                            <a:schemeClr val="tx1"/>
                          </a:solidFill>
                        </a:rPr>
                        <a:t>PAYGRADE</a:t>
                      </a:r>
                      <a:endParaRPr lang="en-US"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b="1" dirty="0" smtClean="0">
                          <a:solidFill>
                            <a:schemeClr val="tx1"/>
                          </a:solidFill>
                        </a:rPr>
                        <a:t>TIME-IN-RATE (TIR)</a:t>
                      </a:r>
                      <a:endParaRPr lang="en-US"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56112">
                <a:tc>
                  <a:txBody>
                    <a:bodyPr/>
                    <a:lstStyle/>
                    <a:p>
                      <a:pPr algn="ctr"/>
                      <a:r>
                        <a:rPr lang="en-US" b="1" i="1" dirty="0" smtClean="0">
                          <a:solidFill>
                            <a:schemeClr val="tx1"/>
                          </a:solidFill>
                        </a:rPr>
                        <a:t>E-1 to E-2</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solidFill>
                            <a:schemeClr val="tx1"/>
                          </a:solidFill>
                        </a:rPr>
                        <a:t>9 Months</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112">
                <a:tc>
                  <a:txBody>
                    <a:bodyPr/>
                    <a:lstStyle/>
                    <a:p>
                      <a:pPr algn="ctr"/>
                      <a:r>
                        <a:rPr lang="en-US" b="1" i="1" dirty="0" smtClean="0">
                          <a:solidFill>
                            <a:schemeClr val="tx1"/>
                          </a:solidFill>
                        </a:rPr>
                        <a:t>E-2</a:t>
                      </a:r>
                      <a:r>
                        <a:rPr lang="en-US" b="1" i="1" baseline="0" dirty="0" smtClean="0">
                          <a:solidFill>
                            <a:schemeClr val="tx1"/>
                          </a:solidFill>
                        </a:rPr>
                        <a:t> to E-3</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chemeClr val="tx1"/>
                          </a:solidFill>
                        </a:rPr>
                        <a:t>9 Months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112">
                <a:tc>
                  <a:txBody>
                    <a:bodyPr/>
                    <a:lstStyle/>
                    <a:p>
                      <a:pPr algn="ctr"/>
                      <a:r>
                        <a:rPr lang="en-US" b="1" i="1" dirty="0" smtClean="0">
                          <a:solidFill>
                            <a:schemeClr val="tx1"/>
                          </a:solidFill>
                        </a:rPr>
                        <a:t>E-3 to E-4</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solidFill>
                            <a:schemeClr val="tx1"/>
                          </a:solidFill>
                        </a:rPr>
                        <a:t>6 Months</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112">
                <a:tc>
                  <a:txBody>
                    <a:bodyPr/>
                    <a:lstStyle/>
                    <a:p>
                      <a:pPr algn="ctr"/>
                      <a:r>
                        <a:rPr lang="en-US" b="1" i="1" dirty="0" smtClean="0">
                          <a:solidFill>
                            <a:schemeClr val="tx1"/>
                          </a:solidFill>
                        </a:rPr>
                        <a:t>E-4 to E-5</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solidFill>
                            <a:schemeClr val="tx1"/>
                          </a:solidFill>
                        </a:rPr>
                        <a:t>12 Months</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112">
                <a:tc>
                  <a:txBody>
                    <a:bodyPr/>
                    <a:lstStyle/>
                    <a:p>
                      <a:pPr algn="ctr"/>
                      <a:r>
                        <a:rPr lang="en-US" b="1" i="1" dirty="0" smtClean="0">
                          <a:solidFill>
                            <a:schemeClr val="tx1"/>
                          </a:solidFill>
                        </a:rPr>
                        <a:t>E-5 to E-6</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solidFill>
                            <a:schemeClr val="tx1"/>
                          </a:solidFill>
                        </a:rPr>
                        <a:t>36 Months *</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112">
                <a:tc>
                  <a:txBody>
                    <a:bodyPr/>
                    <a:lstStyle/>
                    <a:p>
                      <a:pPr algn="ctr"/>
                      <a:r>
                        <a:rPr lang="en-US" b="1" i="1" dirty="0" smtClean="0">
                          <a:solidFill>
                            <a:schemeClr val="tx1"/>
                          </a:solidFill>
                        </a:rPr>
                        <a:t>E-6</a:t>
                      </a:r>
                      <a:r>
                        <a:rPr lang="en-US" b="1" i="1" baseline="0" dirty="0" smtClean="0">
                          <a:solidFill>
                            <a:schemeClr val="tx1"/>
                          </a:solidFill>
                        </a:rPr>
                        <a:t> to E-7</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solidFill>
                            <a:schemeClr val="tx1"/>
                          </a:solidFill>
                        </a:rPr>
                        <a:t>36 Months *</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112">
                <a:tc>
                  <a:txBody>
                    <a:bodyPr/>
                    <a:lstStyle/>
                    <a:p>
                      <a:pPr algn="ctr"/>
                      <a:r>
                        <a:rPr lang="en-US" b="1" i="1" dirty="0" smtClean="0">
                          <a:solidFill>
                            <a:schemeClr val="tx1"/>
                          </a:solidFill>
                        </a:rPr>
                        <a:t>E-7 to E-8</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solidFill>
                            <a:schemeClr val="tx1"/>
                          </a:solidFill>
                        </a:rPr>
                        <a:t>36 Months</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112">
                <a:tc>
                  <a:txBody>
                    <a:bodyPr/>
                    <a:lstStyle/>
                    <a:p>
                      <a:pPr algn="ctr"/>
                      <a:r>
                        <a:rPr lang="en-US" b="1" i="1" dirty="0" smtClean="0">
                          <a:solidFill>
                            <a:schemeClr val="tx1"/>
                          </a:solidFill>
                        </a:rPr>
                        <a:t>E-8</a:t>
                      </a:r>
                      <a:r>
                        <a:rPr lang="en-US" b="1" i="1" baseline="0" dirty="0" smtClean="0">
                          <a:solidFill>
                            <a:schemeClr val="tx1"/>
                          </a:solidFill>
                        </a:rPr>
                        <a:t> to E-9</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smtClean="0">
                          <a:solidFill>
                            <a:schemeClr val="tx1"/>
                          </a:solidFill>
                        </a:rPr>
                        <a:t>36 Months</a:t>
                      </a:r>
                      <a:endParaRPr lang="en-US" b="1" i="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51944" y="42335"/>
            <a:ext cx="8429625" cy="1066800"/>
          </a:xfrm>
        </p:spPr>
        <p:txBody>
          <a:bodyPr/>
          <a:lstStyle/>
          <a:p>
            <a:pPr algn="ctr"/>
            <a:r>
              <a:rPr lang="en-US" altLang="en-US" dirty="0" smtClean="0"/>
              <a:t>Advancement Exam Eligibility </a:t>
            </a:r>
          </a:p>
        </p:txBody>
      </p:sp>
      <p:sp>
        <p:nvSpPr>
          <p:cNvPr id="20483" name="Rectangle 3"/>
          <p:cNvSpPr>
            <a:spLocks noGrp="1" noChangeArrowheads="1"/>
          </p:cNvSpPr>
          <p:nvPr>
            <p:ph type="body" idx="1"/>
          </p:nvPr>
        </p:nvSpPr>
        <p:spPr>
          <a:xfrm>
            <a:off x="525468" y="1278989"/>
            <a:ext cx="8135937" cy="5434019"/>
          </a:xfrm>
        </p:spPr>
        <p:txBody>
          <a:bodyPr/>
          <a:lstStyle/>
          <a:p>
            <a:pPr>
              <a:spcBef>
                <a:spcPts val="480"/>
              </a:spcBef>
              <a:spcAft>
                <a:spcPts val="600"/>
              </a:spcAft>
            </a:pPr>
            <a:r>
              <a:rPr lang="en-US" altLang="en-US" sz="2800" dirty="0" smtClean="0"/>
              <a:t>Requirements:</a:t>
            </a:r>
          </a:p>
          <a:p>
            <a:pPr lvl="1">
              <a:spcBef>
                <a:spcPts val="480"/>
              </a:spcBef>
              <a:spcAft>
                <a:spcPts val="600"/>
              </a:spcAft>
            </a:pPr>
            <a:r>
              <a:rPr lang="en-US" altLang="en-US" dirty="0" smtClean="0"/>
              <a:t>Navy Advancement Manual BUPERSINST 1430.16 (series)</a:t>
            </a:r>
          </a:p>
          <a:p>
            <a:pPr lvl="1">
              <a:spcBef>
                <a:spcPts val="480"/>
              </a:spcBef>
              <a:spcAft>
                <a:spcPts val="600"/>
              </a:spcAft>
            </a:pPr>
            <a:r>
              <a:rPr lang="en-US" altLang="en-US" dirty="0" smtClean="0"/>
              <a:t>Be recommended by CO / OIC (</a:t>
            </a:r>
            <a:r>
              <a:rPr lang="en-US" altLang="en-US" u="sng" dirty="0" smtClean="0"/>
              <a:t>Most important</a:t>
            </a:r>
            <a:r>
              <a:rPr lang="en-US" altLang="en-US" dirty="0" smtClean="0"/>
              <a:t>)</a:t>
            </a:r>
          </a:p>
          <a:p>
            <a:pPr lvl="1">
              <a:spcBef>
                <a:spcPts val="480"/>
              </a:spcBef>
              <a:spcAft>
                <a:spcPts val="600"/>
              </a:spcAft>
            </a:pPr>
            <a:r>
              <a:rPr lang="en-US" altLang="en-US" dirty="0" smtClean="0"/>
              <a:t>Have minimum time-in-rate (TIR)</a:t>
            </a:r>
          </a:p>
          <a:p>
            <a:pPr lvl="1">
              <a:spcBef>
                <a:spcPts val="480"/>
              </a:spcBef>
              <a:spcAft>
                <a:spcPts val="600"/>
              </a:spcAft>
            </a:pPr>
            <a:r>
              <a:rPr lang="en-US" altLang="en-US" dirty="0" smtClean="0"/>
              <a:t>Be in proper path of advancement</a:t>
            </a:r>
          </a:p>
          <a:p>
            <a:pPr lvl="1">
              <a:spcBef>
                <a:spcPts val="480"/>
              </a:spcBef>
              <a:spcAft>
                <a:spcPts val="600"/>
              </a:spcAft>
            </a:pPr>
            <a:r>
              <a:rPr lang="en-US" altLang="en-US" dirty="0" smtClean="0"/>
              <a:t>Meet special requirements (citizenship, security, medical, ASVAB) for certain ratings</a:t>
            </a:r>
          </a:p>
          <a:p>
            <a:pPr lvl="1">
              <a:spcBef>
                <a:spcPts val="480"/>
              </a:spcBef>
              <a:spcAft>
                <a:spcPts val="600"/>
              </a:spcAft>
            </a:pPr>
            <a:r>
              <a:rPr lang="en-US" altLang="en-US" dirty="0" smtClean="0"/>
              <a:t>Successfully complete Service School; if required</a:t>
            </a:r>
          </a:p>
          <a:p>
            <a:pPr lvl="1">
              <a:spcBef>
                <a:spcPts val="480"/>
              </a:spcBef>
              <a:spcAft>
                <a:spcPts val="600"/>
              </a:spcAft>
            </a:pPr>
            <a:r>
              <a:rPr lang="en-US" altLang="en-US" dirty="0" smtClean="0"/>
              <a:t>Evaluation completed within computation period for advancement cycle</a:t>
            </a:r>
          </a:p>
          <a:p>
            <a:pPr lvl="1">
              <a:spcBef>
                <a:spcPts val="480"/>
              </a:spcBef>
              <a:spcAft>
                <a:spcPts val="600"/>
              </a:spcAft>
            </a:pPr>
            <a:r>
              <a:rPr lang="en-US" altLang="en-US" dirty="0" smtClean="0"/>
              <a:t>Not be selected for LDO or CWO</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2048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147F2D6C-706B-47C6-9A2E-8BD0C8FB2D04}" type="slidenum">
              <a:rPr lang="en-US" altLang="en-US" sz="1400" smtClean="0">
                <a:cs typeface="Arial" charset="0"/>
              </a:rPr>
              <a:pPr eaLnBrk="1" hangingPunct="1">
                <a:spcBef>
                  <a:spcPct val="0"/>
                </a:spcBef>
                <a:buFontTx/>
                <a:buNone/>
              </a:pPr>
              <a:t>14</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02746" y="42335"/>
            <a:ext cx="8429625" cy="1066800"/>
          </a:xfrm>
        </p:spPr>
        <p:txBody>
          <a:bodyPr/>
          <a:lstStyle/>
          <a:p>
            <a:pPr algn="ctr"/>
            <a:r>
              <a:rPr lang="en-US" altLang="en-US" dirty="0" smtClean="0"/>
              <a:t>Advancement Exam Eligibility </a:t>
            </a:r>
          </a:p>
        </p:txBody>
      </p:sp>
      <p:sp>
        <p:nvSpPr>
          <p:cNvPr id="21507" name="Rectangle 3"/>
          <p:cNvSpPr>
            <a:spLocks noGrp="1" noChangeArrowheads="1"/>
          </p:cNvSpPr>
          <p:nvPr>
            <p:ph type="body" idx="1"/>
          </p:nvPr>
        </p:nvSpPr>
        <p:spPr>
          <a:xfrm>
            <a:off x="550325" y="1269996"/>
            <a:ext cx="7569200" cy="5212556"/>
          </a:xfrm>
        </p:spPr>
        <p:txBody>
          <a:bodyPr/>
          <a:lstStyle/>
          <a:p>
            <a:pPr>
              <a:spcAft>
                <a:spcPts val="600"/>
              </a:spcAft>
            </a:pPr>
            <a:r>
              <a:rPr lang="en-US" altLang="en-US" sz="2800" dirty="0" smtClean="0"/>
              <a:t>Requirements:</a:t>
            </a:r>
          </a:p>
          <a:p>
            <a:pPr lvl="1">
              <a:spcAft>
                <a:spcPts val="600"/>
              </a:spcAft>
            </a:pPr>
            <a:r>
              <a:rPr lang="en-US" altLang="en-US" dirty="0" smtClean="0"/>
              <a:t>Eligibility documented in electronic service record entry</a:t>
            </a:r>
            <a:endParaRPr lang="en-US" altLang="en-US" sz="2800" dirty="0" smtClean="0"/>
          </a:p>
          <a:p>
            <a:pPr lvl="1">
              <a:spcAft>
                <a:spcPts val="600"/>
              </a:spcAft>
            </a:pPr>
            <a:r>
              <a:rPr lang="en-US" altLang="en-US" dirty="0" smtClean="0"/>
              <a:t>Complete Selectee Leadership Course</a:t>
            </a:r>
          </a:p>
          <a:p>
            <a:pPr lvl="1">
              <a:spcAft>
                <a:spcPts val="600"/>
              </a:spcAft>
            </a:pPr>
            <a:r>
              <a:rPr lang="en-US" altLang="en-US" dirty="0" smtClean="0"/>
              <a:t>Enlisted Warfare Qualifications</a:t>
            </a:r>
          </a:p>
          <a:p>
            <a:pPr lvl="1">
              <a:spcAft>
                <a:spcPts val="600"/>
              </a:spcAft>
            </a:pPr>
            <a:r>
              <a:rPr lang="en-US" altLang="en-US" dirty="0" smtClean="0"/>
              <a:t>Navy Reservists: Satisfactory drill participation</a:t>
            </a:r>
          </a:p>
          <a:p>
            <a:pPr lvl="1">
              <a:spcAft>
                <a:spcPts val="600"/>
              </a:spcAft>
            </a:pPr>
            <a:r>
              <a:rPr lang="en-US" altLang="en-US" dirty="0" smtClean="0"/>
              <a:t>Examination participation for LDO purposes</a:t>
            </a:r>
          </a:p>
          <a:p>
            <a:pPr lvl="1">
              <a:spcAft>
                <a:spcPts val="600"/>
              </a:spcAft>
            </a:pPr>
            <a:r>
              <a:rPr lang="en-US" altLang="en-US" dirty="0" smtClean="0"/>
              <a:t>Medical or Disciplinary Status</a:t>
            </a:r>
          </a:p>
          <a:p>
            <a:pPr lvl="1">
              <a:spcAft>
                <a:spcPts val="600"/>
              </a:spcAft>
            </a:pPr>
            <a:r>
              <a:rPr lang="en-US" altLang="en-US" u="sng" dirty="0" smtClean="0"/>
              <a:t>Pass Advancement-in-rate Examination</a:t>
            </a:r>
            <a:r>
              <a:rPr lang="en-US" altLang="en-US" dirty="0" smtClean="0"/>
              <a:t>!</a:t>
            </a:r>
          </a:p>
          <a:p>
            <a:pPr lvl="1">
              <a:spcAft>
                <a:spcPts val="600"/>
              </a:spcAft>
            </a:pPr>
            <a:r>
              <a:rPr lang="en-US" altLang="en-US" dirty="0" smtClean="0"/>
              <a:t>Physical Fitness per OPNAVINST 6110.1 (series)</a:t>
            </a:r>
          </a:p>
          <a:p>
            <a:pPr lvl="1">
              <a:spcAft>
                <a:spcPts val="600"/>
              </a:spcAft>
            </a:pPr>
            <a:r>
              <a:rPr lang="en-US" altLang="en-US" dirty="0" smtClean="0"/>
              <a:t>Career Waypoint-PACT (C-WAY) Approval</a:t>
            </a:r>
          </a:p>
          <a:p>
            <a:pPr lvl="1">
              <a:spcAft>
                <a:spcPts val="600"/>
              </a:spcAft>
            </a:pPr>
            <a:r>
              <a:rPr lang="en-US" altLang="en-US" dirty="0"/>
              <a:t>Not have pending requests for “voluntary” (not HYT mandated) transfer to Fleet Reserve</a:t>
            </a:r>
          </a:p>
          <a:p>
            <a:pPr lvl="1">
              <a:spcAft>
                <a:spcPts val="600"/>
              </a:spcAft>
            </a:pPr>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sz="2800"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2150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5A119E86-E25A-4EBA-ABCF-4351EA04D11E}" type="slidenum">
              <a:rPr lang="en-US" altLang="en-US" sz="1400" smtClean="0">
                <a:cs typeface="Arial" charset="0"/>
              </a:rPr>
              <a:pPr eaLnBrk="1" hangingPunct="1">
                <a:spcBef>
                  <a:spcPct val="0"/>
                </a:spcBef>
                <a:buFontTx/>
                <a:buNone/>
              </a:pPr>
              <a:t>15</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8884" y="50802"/>
            <a:ext cx="8429625" cy="1066800"/>
          </a:xfrm>
        </p:spPr>
        <p:txBody>
          <a:bodyPr/>
          <a:lstStyle/>
          <a:p>
            <a:pPr algn="ctr"/>
            <a:r>
              <a:rPr lang="en-US" altLang="en-US" dirty="0" smtClean="0"/>
              <a:t>Your Exam Profile Sheet</a:t>
            </a:r>
          </a:p>
        </p:txBody>
      </p:sp>
      <p:sp>
        <p:nvSpPr>
          <p:cNvPr id="24579" name="Rectangle 3"/>
          <p:cNvSpPr>
            <a:spLocks noGrp="1" noChangeArrowheads="1"/>
          </p:cNvSpPr>
          <p:nvPr>
            <p:ph type="body" idx="1"/>
          </p:nvPr>
        </p:nvSpPr>
        <p:spPr>
          <a:xfrm>
            <a:off x="330199" y="1286930"/>
            <a:ext cx="8551336" cy="5212556"/>
          </a:xfrm>
        </p:spPr>
        <p:txBody>
          <a:bodyPr/>
          <a:lstStyle/>
          <a:p>
            <a:pPr>
              <a:spcAft>
                <a:spcPts val="600"/>
              </a:spcAft>
            </a:pPr>
            <a:r>
              <a:rPr lang="en-US" altLang="en-US" sz="2800" dirty="0" smtClean="0"/>
              <a:t>Norm-referenced scores represent your performance </a:t>
            </a:r>
            <a:r>
              <a:rPr lang="en-US" altLang="en-US" sz="2800" b="1" u="sng" dirty="0" smtClean="0"/>
              <a:t>in relation to everyone else who took the same exam at the same time as you</a:t>
            </a:r>
            <a:endParaRPr lang="en-US" altLang="en-US" sz="2800" dirty="0" smtClean="0"/>
          </a:p>
          <a:p>
            <a:r>
              <a:rPr lang="en-US" altLang="en-US" sz="2800" dirty="0" smtClean="0"/>
              <a:t>Advancement exams use norm-referenced scoring</a:t>
            </a:r>
          </a:p>
          <a:p>
            <a:pPr lvl="1"/>
            <a:r>
              <a:rPr lang="en-US" altLang="en-US" dirty="0" smtClean="0"/>
              <a:t>You cannot determine from a norm-referenced score how many questions you answered correctly (that is reflected on your profile sheet).</a:t>
            </a:r>
          </a:p>
          <a:p>
            <a:pPr lvl="1">
              <a:spcAft>
                <a:spcPts val="600"/>
              </a:spcAft>
            </a:pPr>
            <a:r>
              <a:rPr lang="en-US" altLang="en-US" dirty="0" smtClean="0"/>
              <a:t>You can only determine whether you scored higher or lower than others who took the same exam.</a:t>
            </a:r>
          </a:p>
          <a:p>
            <a:r>
              <a:rPr lang="en-US" altLang="en-US" sz="2800" dirty="0" smtClean="0"/>
              <a:t>A “fail” status on the advancement exam indicates that the candidate failed to score a minimum required score (</a:t>
            </a:r>
            <a:r>
              <a:rPr lang="en-US" altLang="en-US" sz="2800" dirty="0" smtClean="0">
                <a:solidFill>
                  <a:srgbClr val="FF0000"/>
                </a:solidFill>
              </a:rPr>
              <a:t>E-4: 49</a:t>
            </a:r>
            <a:r>
              <a:rPr lang="en-US" altLang="en-US" sz="2800" dirty="0" smtClean="0"/>
              <a:t>; </a:t>
            </a:r>
            <a:r>
              <a:rPr lang="en-US" altLang="en-US" sz="2800" dirty="0" smtClean="0">
                <a:solidFill>
                  <a:srgbClr val="0000FF"/>
                </a:solidFill>
              </a:rPr>
              <a:t>E-5: 55</a:t>
            </a:r>
            <a:r>
              <a:rPr lang="en-US" altLang="en-US" sz="2800" dirty="0" smtClean="0"/>
              <a:t>; </a:t>
            </a:r>
            <a:r>
              <a:rPr lang="en-US" altLang="en-US" sz="2800" dirty="0" smtClean="0">
                <a:solidFill>
                  <a:srgbClr val="00B050"/>
                </a:solidFill>
              </a:rPr>
              <a:t>E-6/7: 61</a:t>
            </a:r>
            <a:r>
              <a:rPr lang="en-US" altLang="en-US" sz="2800" dirty="0" smtClean="0"/>
              <a:t>)</a:t>
            </a:r>
          </a:p>
          <a:p>
            <a:endParaRPr lang="en-US" altLang="en-US" sz="2800"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2458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6A090C89-25B1-45E2-9E95-A5E42EDE200C}" type="slidenum">
              <a:rPr lang="en-US" altLang="en-US" sz="1400" smtClean="0">
                <a:cs typeface="Arial" charset="0"/>
              </a:rPr>
              <a:pPr eaLnBrk="1" hangingPunct="1">
                <a:spcBef>
                  <a:spcPct val="0"/>
                </a:spcBef>
                <a:buFontTx/>
                <a:buNone/>
              </a:pPr>
              <a:t>16</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p:txBody>
          <a:bodyPr/>
          <a:lstStyle/>
          <a:p>
            <a:pPr>
              <a:defRPr/>
            </a:pPr>
            <a:endParaRPr lang="en-US" dirty="0" smtClean="0"/>
          </a:p>
          <a:p>
            <a:pPr>
              <a:defRPr/>
            </a:pPr>
            <a:fld id="{D9BB824E-EFF4-4F2D-B002-5AF2EC71AC34}" type="slidenum">
              <a:rPr lang="en-US" smtClean="0">
                <a:latin typeface="+mn-lt"/>
              </a:rPr>
              <a:pPr>
                <a:defRPr/>
              </a:pPr>
              <a:t>17</a:t>
            </a:fld>
            <a:endParaRPr lang="en-US" dirty="0" smtClean="0">
              <a:latin typeface="+mn-lt"/>
            </a:endParaRPr>
          </a:p>
        </p:txBody>
      </p:sp>
      <p:sp>
        <p:nvSpPr>
          <p:cNvPr id="25603" name="Text Box 11"/>
          <p:cNvSpPr txBox="1">
            <a:spLocks noChangeArrowheads="1"/>
          </p:cNvSpPr>
          <p:nvPr/>
        </p:nvSpPr>
        <p:spPr bwMode="auto">
          <a:xfrm>
            <a:off x="4860925" y="1542521"/>
            <a:ext cx="4121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lgn="ctr">
              <a:spcBef>
                <a:spcPct val="50000"/>
              </a:spcBef>
              <a:buFontTx/>
              <a:buNone/>
            </a:pPr>
            <a:r>
              <a:rPr lang="en-US" altLang="en-US" sz="1800" b="1" dirty="0">
                <a:cs typeface="Arial" charset="0"/>
              </a:rPr>
              <a:t>Norm-Referenced Testing</a:t>
            </a:r>
          </a:p>
          <a:p>
            <a:pPr algn="ctr">
              <a:spcBef>
                <a:spcPct val="50000"/>
              </a:spcBef>
              <a:buFontTx/>
              <a:buNone/>
            </a:pPr>
            <a:r>
              <a:rPr lang="en-US" altLang="en-US" sz="1600" b="1" i="1" dirty="0">
                <a:solidFill>
                  <a:srgbClr val="FF0000"/>
                </a:solidFill>
                <a:cs typeface="Arial" charset="0"/>
              </a:rPr>
              <a:t>“Discriminating Exam”</a:t>
            </a:r>
            <a:endParaRPr lang="en-US" altLang="en-US" sz="1800" b="1" dirty="0">
              <a:solidFill>
                <a:srgbClr val="FF0000"/>
              </a:solidFill>
              <a:cs typeface="Arial" charset="0"/>
            </a:endParaRPr>
          </a:p>
        </p:txBody>
      </p:sp>
      <p:grpSp>
        <p:nvGrpSpPr>
          <p:cNvPr id="25604" name="Group 1"/>
          <p:cNvGrpSpPr>
            <a:grpSpLocks/>
          </p:cNvGrpSpPr>
          <p:nvPr/>
        </p:nvGrpSpPr>
        <p:grpSpPr bwMode="auto">
          <a:xfrm>
            <a:off x="347663" y="1539875"/>
            <a:ext cx="8583612" cy="4810125"/>
            <a:chOff x="347132" y="1539875"/>
            <a:chExt cx="8583613" cy="4809498"/>
          </a:xfrm>
        </p:grpSpPr>
        <p:sp>
          <p:nvSpPr>
            <p:cNvPr id="9" name="Text Box 4"/>
            <p:cNvSpPr txBox="1">
              <a:spLocks noChangeArrowheads="1"/>
            </p:cNvSpPr>
            <p:nvPr/>
          </p:nvSpPr>
          <p:spPr bwMode="auto">
            <a:xfrm>
              <a:off x="4747683" y="5076364"/>
              <a:ext cx="4183062" cy="1253962"/>
            </a:xfrm>
            <a:prstGeom prst="rect">
              <a:avLst/>
            </a:prstGeom>
            <a:noFill/>
            <a:ln w="9525">
              <a:noFill/>
              <a:miter lim="800000"/>
              <a:headEnd/>
              <a:tailEnd/>
            </a:ln>
            <a:effectLst/>
          </p:spPr>
          <p:txBody>
            <a:bodyPr>
              <a:spAutoFit/>
            </a:bodyPr>
            <a:lstStyle/>
            <a:p>
              <a:pPr algn="ctr" eaLnBrk="0" hangingPunct="0">
                <a:spcBef>
                  <a:spcPct val="15000"/>
                </a:spcBef>
                <a:defRPr/>
              </a:pP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NOT PASS/FAIL</a:t>
              </a:r>
            </a:p>
            <a:p>
              <a:pPr algn="ctr" eaLnBrk="0" hangingPunct="0">
                <a:spcBef>
                  <a:spcPct val="15000"/>
                </a:spcBef>
                <a:defRPr/>
              </a:pP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(Standing among relation to peers)</a:t>
              </a:r>
            </a:p>
            <a:p>
              <a:pPr eaLnBrk="0" hangingPunct="0">
                <a:spcBef>
                  <a:spcPct val="15000"/>
                </a:spcBef>
                <a:defRPr/>
              </a:pPr>
              <a:endParaRPr lang="en-US" sz="1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0" hangingPunct="0">
                <a:spcBef>
                  <a:spcPct val="15000"/>
                </a:spcBef>
                <a:defRPr/>
              </a:pP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Advancement Exams</a:t>
              </a:r>
            </a:p>
          </p:txBody>
        </p:sp>
        <p:sp>
          <p:nvSpPr>
            <p:cNvPr id="25609" name="Text Box 3"/>
            <p:cNvSpPr txBox="1">
              <a:spLocks noChangeArrowheads="1"/>
            </p:cNvSpPr>
            <p:nvPr/>
          </p:nvSpPr>
          <p:spPr bwMode="auto">
            <a:xfrm>
              <a:off x="975782" y="4038600"/>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spcBef>
                  <a:spcPct val="50000"/>
                </a:spcBef>
                <a:buFontTx/>
                <a:buNone/>
              </a:pPr>
              <a:r>
                <a:rPr lang="en-US" altLang="en-US" sz="1200" b="1">
                  <a:cs typeface="Arial" charset="0"/>
                </a:rPr>
                <a:t>NOT</a:t>
              </a:r>
              <a:r>
                <a:rPr lang="en-US" altLang="en-US" sz="1200">
                  <a:cs typeface="Arial" charset="0"/>
                </a:rPr>
                <a:t> </a:t>
              </a:r>
              <a:r>
                <a:rPr lang="en-US" altLang="en-US" sz="1200" b="1">
                  <a:cs typeface="Arial" charset="0"/>
                </a:rPr>
                <a:t>QUALIFIED</a:t>
              </a:r>
            </a:p>
          </p:txBody>
        </p:sp>
        <p:grpSp>
          <p:nvGrpSpPr>
            <p:cNvPr id="25610" name="Group 5"/>
            <p:cNvGrpSpPr>
              <a:grpSpLocks/>
            </p:cNvGrpSpPr>
            <p:nvPr/>
          </p:nvGrpSpPr>
          <p:grpSpPr bwMode="auto">
            <a:xfrm>
              <a:off x="5101161" y="2679170"/>
              <a:ext cx="3505201" cy="2232029"/>
              <a:chOff x="3168" y="1341"/>
              <a:chExt cx="2208" cy="1406"/>
            </a:xfrm>
          </p:grpSpPr>
          <p:sp>
            <p:nvSpPr>
              <p:cNvPr id="25619" name="Freeform 6"/>
              <p:cNvSpPr>
                <a:spLocks/>
              </p:cNvSpPr>
              <p:nvPr/>
            </p:nvSpPr>
            <p:spPr bwMode="auto">
              <a:xfrm>
                <a:off x="3274" y="1341"/>
                <a:ext cx="1025" cy="1237"/>
              </a:xfrm>
              <a:custGeom>
                <a:avLst/>
                <a:gdLst>
                  <a:gd name="T0" fmla="*/ 1025 w 1025"/>
                  <a:gd name="T1" fmla="*/ 0 h 1237"/>
                  <a:gd name="T2" fmla="*/ 981 w 1025"/>
                  <a:gd name="T3" fmla="*/ 0 h 1237"/>
                  <a:gd name="T4" fmla="*/ 936 w 1025"/>
                  <a:gd name="T5" fmla="*/ 5 h 1237"/>
                  <a:gd name="T6" fmla="*/ 897 w 1025"/>
                  <a:gd name="T7" fmla="*/ 17 h 1237"/>
                  <a:gd name="T8" fmla="*/ 858 w 1025"/>
                  <a:gd name="T9" fmla="*/ 39 h 1237"/>
                  <a:gd name="T10" fmla="*/ 825 w 1025"/>
                  <a:gd name="T11" fmla="*/ 61 h 1237"/>
                  <a:gd name="T12" fmla="*/ 797 w 1025"/>
                  <a:gd name="T13" fmla="*/ 95 h 1237"/>
                  <a:gd name="T14" fmla="*/ 769 w 1025"/>
                  <a:gd name="T15" fmla="*/ 128 h 1237"/>
                  <a:gd name="T16" fmla="*/ 741 w 1025"/>
                  <a:gd name="T17" fmla="*/ 167 h 1237"/>
                  <a:gd name="T18" fmla="*/ 696 w 1025"/>
                  <a:gd name="T19" fmla="*/ 251 h 1237"/>
                  <a:gd name="T20" fmla="*/ 657 w 1025"/>
                  <a:gd name="T21" fmla="*/ 351 h 1237"/>
                  <a:gd name="T22" fmla="*/ 624 w 1025"/>
                  <a:gd name="T23" fmla="*/ 457 h 1237"/>
                  <a:gd name="T24" fmla="*/ 585 w 1025"/>
                  <a:gd name="T25" fmla="*/ 568 h 1237"/>
                  <a:gd name="T26" fmla="*/ 546 w 1025"/>
                  <a:gd name="T27" fmla="*/ 680 h 1237"/>
                  <a:gd name="T28" fmla="*/ 501 w 1025"/>
                  <a:gd name="T29" fmla="*/ 791 h 1237"/>
                  <a:gd name="T30" fmla="*/ 479 w 1025"/>
                  <a:gd name="T31" fmla="*/ 847 h 1237"/>
                  <a:gd name="T32" fmla="*/ 451 w 1025"/>
                  <a:gd name="T33" fmla="*/ 897 h 1237"/>
                  <a:gd name="T34" fmla="*/ 423 w 1025"/>
                  <a:gd name="T35" fmla="*/ 947 h 1237"/>
                  <a:gd name="T36" fmla="*/ 390 w 1025"/>
                  <a:gd name="T37" fmla="*/ 992 h 1237"/>
                  <a:gd name="T38" fmla="*/ 357 w 1025"/>
                  <a:gd name="T39" fmla="*/ 1036 h 1237"/>
                  <a:gd name="T40" fmla="*/ 318 w 1025"/>
                  <a:gd name="T41" fmla="*/ 1075 h 1237"/>
                  <a:gd name="T42" fmla="*/ 278 w 1025"/>
                  <a:gd name="T43" fmla="*/ 1114 h 1237"/>
                  <a:gd name="T44" fmla="*/ 228 w 1025"/>
                  <a:gd name="T45" fmla="*/ 1142 h 1237"/>
                  <a:gd name="T46" fmla="*/ 184 w 1025"/>
                  <a:gd name="T47" fmla="*/ 1170 h 1237"/>
                  <a:gd name="T48" fmla="*/ 128 w 1025"/>
                  <a:gd name="T49" fmla="*/ 1192 h 1237"/>
                  <a:gd name="T50" fmla="*/ 67 w 1025"/>
                  <a:gd name="T51" fmla="*/ 1209 h 1237"/>
                  <a:gd name="T52" fmla="*/ 0 w 1025"/>
                  <a:gd name="T53" fmla="*/ 1220 h 1237"/>
                  <a:gd name="T54" fmla="*/ 5 w 1025"/>
                  <a:gd name="T55" fmla="*/ 1237 h 1237"/>
                  <a:gd name="T56" fmla="*/ 72 w 1025"/>
                  <a:gd name="T57" fmla="*/ 1226 h 1237"/>
                  <a:gd name="T58" fmla="*/ 134 w 1025"/>
                  <a:gd name="T59" fmla="*/ 1209 h 1237"/>
                  <a:gd name="T60" fmla="*/ 189 w 1025"/>
                  <a:gd name="T61" fmla="*/ 1187 h 1237"/>
                  <a:gd name="T62" fmla="*/ 239 w 1025"/>
                  <a:gd name="T63" fmla="*/ 1159 h 1237"/>
                  <a:gd name="T64" fmla="*/ 284 w 1025"/>
                  <a:gd name="T65" fmla="*/ 1126 h 1237"/>
                  <a:gd name="T66" fmla="*/ 329 w 1025"/>
                  <a:gd name="T67" fmla="*/ 1087 h 1237"/>
                  <a:gd name="T68" fmla="*/ 368 w 1025"/>
                  <a:gd name="T69" fmla="*/ 1048 h 1237"/>
                  <a:gd name="T70" fmla="*/ 407 w 1025"/>
                  <a:gd name="T71" fmla="*/ 1003 h 1237"/>
                  <a:gd name="T72" fmla="*/ 435 w 1025"/>
                  <a:gd name="T73" fmla="*/ 953 h 1237"/>
                  <a:gd name="T74" fmla="*/ 468 w 1025"/>
                  <a:gd name="T75" fmla="*/ 903 h 1237"/>
                  <a:gd name="T76" fmla="*/ 496 w 1025"/>
                  <a:gd name="T77" fmla="*/ 852 h 1237"/>
                  <a:gd name="T78" fmla="*/ 518 w 1025"/>
                  <a:gd name="T79" fmla="*/ 797 h 1237"/>
                  <a:gd name="T80" fmla="*/ 563 w 1025"/>
                  <a:gd name="T81" fmla="*/ 685 h 1237"/>
                  <a:gd name="T82" fmla="*/ 602 w 1025"/>
                  <a:gd name="T83" fmla="*/ 574 h 1237"/>
                  <a:gd name="T84" fmla="*/ 641 w 1025"/>
                  <a:gd name="T85" fmla="*/ 462 h 1237"/>
                  <a:gd name="T86" fmla="*/ 674 w 1025"/>
                  <a:gd name="T87" fmla="*/ 357 h 1237"/>
                  <a:gd name="T88" fmla="*/ 713 w 1025"/>
                  <a:gd name="T89" fmla="*/ 262 h 1237"/>
                  <a:gd name="T90" fmla="*/ 758 w 1025"/>
                  <a:gd name="T91" fmla="*/ 173 h 1237"/>
                  <a:gd name="T92" fmla="*/ 780 w 1025"/>
                  <a:gd name="T93" fmla="*/ 134 h 1237"/>
                  <a:gd name="T94" fmla="*/ 808 w 1025"/>
                  <a:gd name="T95" fmla="*/ 106 h 1237"/>
                  <a:gd name="T96" fmla="*/ 836 w 1025"/>
                  <a:gd name="T97" fmla="*/ 72 h 1237"/>
                  <a:gd name="T98" fmla="*/ 869 w 1025"/>
                  <a:gd name="T99" fmla="*/ 50 h 1237"/>
                  <a:gd name="T100" fmla="*/ 903 w 1025"/>
                  <a:gd name="T101" fmla="*/ 33 h 1237"/>
                  <a:gd name="T102" fmla="*/ 942 w 1025"/>
                  <a:gd name="T103" fmla="*/ 22 h 1237"/>
                  <a:gd name="T104" fmla="*/ 981 w 1025"/>
                  <a:gd name="T105" fmla="*/ 17 h 1237"/>
                  <a:gd name="T106" fmla="*/ 1025 w 1025"/>
                  <a:gd name="T107" fmla="*/ 17 h 1237"/>
                  <a:gd name="T108" fmla="*/ 1025 w 1025"/>
                  <a:gd name="T109" fmla="*/ 0 h 12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5"/>
                  <a:gd name="T166" fmla="*/ 0 h 1237"/>
                  <a:gd name="T167" fmla="*/ 1025 w 1025"/>
                  <a:gd name="T168" fmla="*/ 1237 h 12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5" h="1237">
                    <a:moveTo>
                      <a:pt x="1025" y="0"/>
                    </a:moveTo>
                    <a:lnTo>
                      <a:pt x="981" y="0"/>
                    </a:lnTo>
                    <a:lnTo>
                      <a:pt x="936" y="5"/>
                    </a:lnTo>
                    <a:lnTo>
                      <a:pt x="897" y="17"/>
                    </a:lnTo>
                    <a:lnTo>
                      <a:pt x="858" y="39"/>
                    </a:lnTo>
                    <a:lnTo>
                      <a:pt x="825" y="61"/>
                    </a:lnTo>
                    <a:lnTo>
                      <a:pt x="797" y="95"/>
                    </a:lnTo>
                    <a:lnTo>
                      <a:pt x="769" y="128"/>
                    </a:lnTo>
                    <a:lnTo>
                      <a:pt x="741" y="167"/>
                    </a:lnTo>
                    <a:lnTo>
                      <a:pt x="696" y="251"/>
                    </a:lnTo>
                    <a:lnTo>
                      <a:pt x="657" y="351"/>
                    </a:lnTo>
                    <a:lnTo>
                      <a:pt x="624" y="457"/>
                    </a:lnTo>
                    <a:lnTo>
                      <a:pt x="585" y="568"/>
                    </a:lnTo>
                    <a:lnTo>
                      <a:pt x="546" y="680"/>
                    </a:lnTo>
                    <a:lnTo>
                      <a:pt x="501" y="791"/>
                    </a:lnTo>
                    <a:lnTo>
                      <a:pt x="479" y="847"/>
                    </a:lnTo>
                    <a:lnTo>
                      <a:pt x="451" y="897"/>
                    </a:lnTo>
                    <a:lnTo>
                      <a:pt x="423" y="947"/>
                    </a:lnTo>
                    <a:lnTo>
                      <a:pt x="390" y="992"/>
                    </a:lnTo>
                    <a:lnTo>
                      <a:pt x="357" y="1036"/>
                    </a:lnTo>
                    <a:lnTo>
                      <a:pt x="318" y="1075"/>
                    </a:lnTo>
                    <a:lnTo>
                      <a:pt x="278" y="1114"/>
                    </a:lnTo>
                    <a:lnTo>
                      <a:pt x="228" y="1142"/>
                    </a:lnTo>
                    <a:lnTo>
                      <a:pt x="184" y="1170"/>
                    </a:lnTo>
                    <a:lnTo>
                      <a:pt x="128" y="1192"/>
                    </a:lnTo>
                    <a:lnTo>
                      <a:pt x="67" y="1209"/>
                    </a:lnTo>
                    <a:lnTo>
                      <a:pt x="0" y="1220"/>
                    </a:lnTo>
                    <a:lnTo>
                      <a:pt x="5" y="1237"/>
                    </a:lnTo>
                    <a:lnTo>
                      <a:pt x="72" y="1226"/>
                    </a:lnTo>
                    <a:lnTo>
                      <a:pt x="134" y="1209"/>
                    </a:lnTo>
                    <a:lnTo>
                      <a:pt x="189" y="1187"/>
                    </a:lnTo>
                    <a:lnTo>
                      <a:pt x="239" y="1159"/>
                    </a:lnTo>
                    <a:lnTo>
                      <a:pt x="284" y="1126"/>
                    </a:lnTo>
                    <a:lnTo>
                      <a:pt x="329" y="1087"/>
                    </a:lnTo>
                    <a:lnTo>
                      <a:pt x="368" y="1048"/>
                    </a:lnTo>
                    <a:lnTo>
                      <a:pt x="407" y="1003"/>
                    </a:lnTo>
                    <a:lnTo>
                      <a:pt x="435" y="953"/>
                    </a:lnTo>
                    <a:lnTo>
                      <a:pt x="468" y="903"/>
                    </a:lnTo>
                    <a:lnTo>
                      <a:pt x="496" y="852"/>
                    </a:lnTo>
                    <a:lnTo>
                      <a:pt x="518" y="797"/>
                    </a:lnTo>
                    <a:lnTo>
                      <a:pt x="563" y="685"/>
                    </a:lnTo>
                    <a:lnTo>
                      <a:pt x="602" y="574"/>
                    </a:lnTo>
                    <a:lnTo>
                      <a:pt x="641" y="462"/>
                    </a:lnTo>
                    <a:lnTo>
                      <a:pt x="674" y="357"/>
                    </a:lnTo>
                    <a:lnTo>
                      <a:pt x="713" y="262"/>
                    </a:lnTo>
                    <a:lnTo>
                      <a:pt x="758" y="173"/>
                    </a:lnTo>
                    <a:lnTo>
                      <a:pt x="780" y="134"/>
                    </a:lnTo>
                    <a:lnTo>
                      <a:pt x="808" y="106"/>
                    </a:lnTo>
                    <a:lnTo>
                      <a:pt x="836" y="72"/>
                    </a:lnTo>
                    <a:lnTo>
                      <a:pt x="869" y="50"/>
                    </a:lnTo>
                    <a:lnTo>
                      <a:pt x="903" y="33"/>
                    </a:lnTo>
                    <a:lnTo>
                      <a:pt x="942" y="22"/>
                    </a:lnTo>
                    <a:lnTo>
                      <a:pt x="981" y="17"/>
                    </a:lnTo>
                    <a:lnTo>
                      <a:pt x="1025" y="17"/>
                    </a:lnTo>
                    <a:lnTo>
                      <a:pt x="1025"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7"/>
              <p:cNvSpPr>
                <a:spLocks/>
              </p:cNvSpPr>
              <p:nvPr/>
            </p:nvSpPr>
            <p:spPr bwMode="auto">
              <a:xfrm>
                <a:off x="4249" y="1341"/>
                <a:ext cx="1020" cy="1237"/>
              </a:xfrm>
              <a:custGeom>
                <a:avLst/>
                <a:gdLst>
                  <a:gd name="T0" fmla="*/ 0 w 1020"/>
                  <a:gd name="T1" fmla="*/ 17 h 1237"/>
                  <a:gd name="T2" fmla="*/ 45 w 1020"/>
                  <a:gd name="T3" fmla="*/ 17 h 1237"/>
                  <a:gd name="T4" fmla="*/ 84 w 1020"/>
                  <a:gd name="T5" fmla="*/ 22 h 1237"/>
                  <a:gd name="T6" fmla="*/ 123 w 1020"/>
                  <a:gd name="T7" fmla="*/ 33 h 1237"/>
                  <a:gd name="T8" fmla="*/ 156 w 1020"/>
                  <a:gd name="T9" fmla="*/ 50 h 1237"/>
                  <a:gd name="T10" fmla="*/ 190 w 1020"/>
                  <a:gd name="T11" fmla="*/ 72 h 1237"/>
                  <a:gd name="T12" fmla="*/ 217 w 1020"/>
                  <a:gd name="T13" fmla="*/ 106 h 1237"/>
                  <a:gd name="T14" fmla="*/ 245 w 1020"/>
                  <a:gd name="T15" fmla="*/ 134 h 1237"/>
                  <a:gd name="T16" fmla="*/ 268 w 1020"/>
                  <a:gd name="T17" fmla="*/ 173 h 1237"/>
                  <a:gd name="T18" fmla="*/ 312 w 1020"/>
                  <a:gd name="T19" fmla="*/ 262 h 1237"/>
                  <a:gd name="T20" fmla="*/ 351 w 1020"/>
                  <a:gd name="T21" fmla="*/ 357 h 1237"/>
                  <a:gd name="T22" fmla="*/ 385 w 1020"/>
                  <a:gd name="T23" fmla="*/ 462 h 1237"/>
                  <a:gd name="T24" fmla="*/ 424 w 1020"/>
                  <a:gd name="T25" fmla="*/ 574 h 1237"/>
                  <a:gd name="T26" fmla="*/ 463 w 1020"/>
                  <a:gd name="T27" fmla="*/ 685 h 1237"/>
                  <a:gd name="T28" fmla="*/ 507 w 1020"/>
                  <a:gd name="T29" fmla="*/ 797 h 1237"/>
                  <a:gd name="T30" fmla="*/ 530 w 1020"/>
                  <a:gd name="T31" fmla="*/ 852 h 1237"/>
                  <a:gd name="T32" fmla="*/ 557 w 1020"/>
                  <a:gd name="T33" fmla="*/ 903 h 1237"/>
                  <a:gd name="T34" fmla="*/ 585 w 1020"/>
                  <a:gd name="T35" fmla="*/ 953 h 1237"/>
                  <a:gd name="T36" fmla="*/ 619 w 1020"/>
                  <a:gd name="T37" fmla="*/ 1003 h 1237"/>
                  <a:gd name="T38" fmla="*/ 658 w 1020"/>
                  <a:gd name="T39" fmla="*/ 1048 h 1237"/>
                  <a:gd name="T40" fmla="*/ 697 w 1020"/>
                  <a:gd name="T41" fmla="*/ 1087 h 1237"/>
                  <a:gd name="T42" fmla="*/ 736 w 1020"/>
                  <a:gd name="T43" fmla="*/ 1126 h 1237"/>
                  <a:gd name="T44" fmla="*/ 786 w 1020"/>
                  <a:gd name="T45" fmla="*/ 1159 h 1237"/>
                  <a:gd name="T46" fmla="*/ 836 w 1020"/>
                  <a:gd name="T47" fmla="*/ 1187 h 1237"/>
                  <a:gd name="T48" fmla="*/ 892 w 1020"/>
                  <a:gd name="T49" fmla="*/ 1209 h 1237"/>
                  <a:gd name="T50" fmla="*/ 953 w 1020"/>
                  <a:gd name="T51" fmla="*/ 1226 h 1237"/>
                  <a:gd name="T52" fmla="*/ 1020 w 1020"/>
                  <a:gd name="T53" fmla="*/ 1237 h 1237"/>
                  <a:gd name="T54" fmla="*/ 1020 w 1020"/>
                  <a:gd name="T55" fmla="*/ 1220 h 1237"/>
                  <a:gd name="T56" fmla="*/ 959 w 1020"/>
                  <a:gd name="T57" fmla="*/ 1209 h 1237"/>
                  <a:gd name="T58" fmla="*/ 897 w 1020"/>
                  <a:gd name="T59" fmla="*/ 1192 h 1237"/>
                  <a:gd name="T60" fmla="*/ 842 w 1020"/>
                  <a:gd name="T61" fmla="*/ 1170 h 1237"/>
                  <a:gd name="T62" fmla="*/ 791 w 1020"/>
                  <a:gd name="T63" fmla="*/ 1142 h 1237"/>
                  <a:gd name="T64" fmla="*/ 747 w 1020"/>
                  <a:gd name="T65" fmla="*/ 1114 h 1237"/>
                  <a:gd name="T66" fmla="*/ 708 w 1020"/>
                  <a:gd name="T67" fmla="*/ 1075 h 1237"/>
                  <a:gd name="T68" fmla="*/ 669 w 1020"/>
                  <a:gd name="T69" fmla="*/ 1036 h 1237"/>
                  <a:gd name="T70" fmla="*/ 635 w 1020"/>
                  <a:gd name="T71" fmla="*/ 992 h 1237"/>
                  <a:gd name="T72" fmla="*/ 602 w 1020"/>
                  <a:gd name="T73" fmla="*/ 947 h 1237"/>
                  <a:gd name="T74" fmla="*/ 574 w 1020"/>
                  <a:gd name="T75" fmla="*/ 897 h 1237"/>
                  <a:gd name="T76" fmla="*/ 546 w 1020"/>
                  <a:gd name="T77" fmla="*/ 847 h 1237"/>
                  <a:gd name="T78" fmla="*/ 524 w 1020"/>
                  <a:gd name="T79" fmla="*/ 791 h 1237"/>
                  <a:gd name="T80" fmla="*/ 479 w 1020"/>
                  <a:gd name="T81" fmla="*/ 680 h 1237"/>
                  <a:gd name="T82" fmla="*/ 440 w 1020"/>
                  <a:gd name="T83" fmla="*/ 568 h 1237"/>
                  <a:gd name="T84" fmla="*/ 401 w 1020"/>
                  <a:gd name="T85" fmla="*/ 457 h 1237"/>
                  <a:gd name="T86" fmla="*/ 362 w 1020"/>
                  <a:gd name="T87" fmla="*/ 351 h 1237"/>
                  <a:gd name="T88" fmla="*/ 323 w 1020"/>
                  <a:gd name="T89" fmla="*/ 251 h 1237"/>
                  <a:gd name="T90" fmla="*/ 279 w 1020"/>
                  <a:gd name="T91" fmla="*/ 167 h 1237"/>
                  <a:gd name="T92" fmla="*/ 256 w 1020"/>
                  <a:gd name="T93" fmla="*/ 128 h 1237"/>
                  <a:gd name="T94" fmla="*/ 229 w 1020"/>
                  <a:gd name="T95" fmla="*/ 95 h 1237"/>
                  <a:gd name="T96" fmla="*/ 201 w 1020"/>
                  <a:gd name="T97" fmla="*/ 61 h 1237"/>
                  <a:gd name="T98" fmla="*/ 167 w 1020"/>
                  <a:gd name="T99" fmla="*/ 39 h 1237"/>
                  <a:gd name="T100" fmla="*/ 128 w 1020"/>
                  <a:gd name="T101" fmla="*/ 17 h 1237"/>
                  <a:gd name="T102" fmla="*/ 89 w 1020"/>
                  <a:gd name="T103" fmla="*/ 5 h 1237"/>
                  <a:gd name="T104" fmla="*/ 45 w 1020"/>
                  <a:gd name="T105" fmla="*/ 0 h 1237"/>
                  <a:gd name="T106" fmla="*/ 0 w 1020"/>
                  <a:gd name="T107" fmla="*/ 0 h 1237"/>
                  <a:gd name="T108" fmla="*/ 0 w 1020"/>
                  <a:gd name="T109" fmla="*/ 17 h 12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0"/>
                  <a:gd name="T166" fmla="*/ 0 h 1237"/>
                  <a:gd name="T167" fmla="*/ 1020 w 1020"/>
                  <a:gd name="T168" fmla="*/ 1237 h 12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0" h="1237">
                    <a:moveTo>
                      <a:pt x="0" y="17"/>
                    </a:moveTo>
                    <a:lnTo>
                      <a:pt x="45" y="17"/>
                    </a:lnTo>
                    <a:lnTo>
                      <a:pt x="84" y="22"/>
                    </a:lnTo>
                    <a:lnTo>
                      <a:pt x="123" y="33"/>
                    </a:lnTo>
                    <a:lnTo>
                      <a:pt x="156" y="50"/>
                    </a:lnTo>
                    <a:lnTo>
                      <a:pt x="190" y="72"/>
                    </a:lnTo>
                    <a:lnTo>
                      <a:pt x="217" y="106"/>
                    </a:lnTo>
                    <a:lnTo>
                      <a:pt x="245" y="134"/>
                    </a:lnTo>
                    <a:lnTo>
                      <a:pt x="268" y="173"/>
                    </a:lnTo>
                    <a:lnTo>
                      <a:pt x="312" y="262"/>
                    </a:lnTo>
                    <a:lnTo>
                      <a:pt x="351" y="357"/>
                    </a:lnTo>
                    <a:lnTo>
                      <a:pt x="385" y="462"/>
                    </a:lnTo>
                    <a:lnTo>
                      <a:pt x="424" y="574"/>
                    </a:lnTo>
                    <a:lnTo>
                      <a:pt x="463" y="685"/>
                    </a:lnTo>
                    <a:lnTo>
                      <a:pt x="507" y="797"/>
                    </a:lnTo>
                    <a:lnTo>
                      <a:pt x="530" y="852"/>
                    </a:lnTo>
                    <a:lnTo>
                      <a:pt x="557" y="903"/>
                    </a:lnTo>
                    <a:lnTo>
                      <a:pt x="585" y="953"/>
                    </a:lnTo>
                    <a:lnTo>
                      <a:pt x="619" y="1003"/>
                    </a:lnTo>
                    <a:lnTo>
                      <a:pt x="658" y="1048"/>
                    </a:lnTo>
                    <a:lnTo>
                      <a:pt x="697" y="1087"/>
                    </a:lnTo>
                    <a:lnTo>
                      <a:pt x="736" y="1126"/>
                    </a:lnTo>
                    <a:lnTo>
                      <a:pt x="786" y="1159"/>
                    </a:lnTo>
                    <a:lnTo>
                      <a:pt x="836" y="1187"/>
                    </a:lnTo>
                    <a:lnTo>
                      <a:pt x="892" y="1209"/>
                    </a:lnTo>
                    <a:lnTo>
                      <a:pt x="953" y="1226"/>
                    </a:lnTo>
                    <a:lnTo>
                      <a:pt x="1020" y="1237"/>
                    </a:lnTo>
                    <a:lnTo>
                      <a:pt x="1020" y="1220"/>
                    </a:lnTo>
                    <a:lnTo>
                      <a:pt x="959" y="1209"/>
                    </a:lnTo>
                    <a:lnTo>
                      <a:pt x="897" y="1192"/>
                    </a:lnTo>
                    <a:lnTo>
                      <a:pt x="842" y="1170"/>
                    </a:lnTo>
                    <a:lnTo>
                      <a:pt x="791" y="1142"/>
                    </a:lnTo>
                    <a:lnTo>
                      <a:pt x="747" y="1114"/>
                    </a:lnTo>
                    <a:lnTo>
                      <a:pt x="708" y="1075"/>
                    </a:lnTo>
                    <a:lnTo>
                      <a:pt x="669" y="1036"/>
                    </a:lnTo>
                    <a:lnTo>
                      <a:pt x="635" y="992"/>
                    </a:lnTo>
                    <a:lnTo>
                      <a:pt x="602" y="947"/>
                    </a:lnTo>
                    <a:lnTo>
                      <a:pt x="574" y="897"/>
                    </a:lnTo>
                    <a:lnTo>
                      <a:pt x="546" y="847"/>
                    </a:lnTo>
                    <a:lnTo>
                      <a:pt x="524" y="791"/>
                    </a:lnTo>
                    <a:lnTo>
                      <a:pt x="479" y="680"/>
                    </a:lnTo>
                    <a:lnTo>
                      <a:pt x="440" y="568"/>
                    </a:lnTo>
                    <a:lnTo>
                      <a:pt x="401" y="457"/>
                    </a:lnTo>
                    <a:lnTo>
                      <a:pt x="362" y="351"/>
                    </a:lnTo>
                    <a:lnTo>
                      <a:pt x="323" y="251"/>
                    </a:lnTo>
                    <a:lnTo>
                      <a:pt x="279" y="167"/>
                    </a:lnTo>
                    <a:lnTo>
                      <a:pt x="256" y="128"/>
                    </a:lnTo>
                    <a:lnTo>
                      <a:pt x="229" y="95"/>
                    </a:lnTo>
                    <a:lnTo>
                      <a:pt x="201" y="61"/>
                    </a:lnTo>
                    <a:lnTo>
                      <a:pt x="167" y="39"/>
                    </a:lnTo>
                    <a:lnTo>
                      <a:pt x="128" y="17"/>
                    </a:lnTo>
                    <a:lnTo>
                      <a:pt x="89" y="5"/>
                    </a:lnTo>
                    <a:lnTo>
                      <a:pt x="45" y="0"/>
                    </a:lnTo>
                    <a:lnTo>
                      <a:pt x="0" y="0"/>
                    </a:lnTo>
                    <a:lnTo>
                      <a:pt x="0" y="1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8"/>
              <p:cNvSpPr>
                <a:spLocks/>
              </p:cNvSpPr>
              <p:nvPr/>
            </p:nvSpPr>
            <p:spPr bwMode="auto">
              <a:xfrm>
                <a:off x="3185" y="2567"/>
                <a:ext cx="2156" cy="17"/>
              </a:xfrm>
              <a:custGeom>
                <a:avLst/>
                <a:gdLst>
                  <a:gd name="T0" fmla="*/ 2156 w 2156"/>
                  <a:gd name="T1" fmla="*/ 5 h 17"/>
                  <a:gd name="T2" fmla="*/ 2156 w 2156"/>
                  <a:gd name="T3" fmla="*/ 0 h 17"/>
                  <a:gd name="T4" fmla="*/ 0 w 2156"/>
                  <a:gd name="T5" fmla="*/ 0 h 17"/>
                  <a:gd name="T6" fmla="*/ 0 w 2156"/>
                  <a:gd name="T7" fmla="*/ 17 h 17"/>
                  <a:gd name="T8" fmla="*/ 2156 w 2156"/>
                  <a:gd name="T9" fmla="*/ 17 h 17"/>
                  <a:gd name="T10" fmla="*/ 2156 w 2156"/>
                  <a:gd name="T11" fmla="*/ 5 h 17"/>
                  <a:gd name="T12" fmla="*/ 0 60000 65536"/>
                  <a:gd name="T13" fmla="*/ 0 60000 65536"/>
                  <a:gd name="T14" fmla="*/ 0 60000 65536"/>
                  <a:gd name="T15" fmla="*/ 0 60000 65536"/>
                  <a:gd name="T16" fmla="*/ 0 60000 65536"/>
                  <a:gd name="T17" fmla="*/ 0 60000 65536"/>
                  <a:gd name="T18" fmla="*/ 0 w 2156"/>
                  <a:gd name="T19" fmla="*/ 0 h 17"/>
                  <a:gd name="T20" fmla="*/ 2156 w 215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56" h="17">
                    <a:moveTo>
                      <a:pt x="2156" y="5"/>
                    </a:moveTo>
                    <a:lnTo>
                      <a:pt x="2156" y="0"/>
                    </a:lnTo>
                    <a:lnTo>
                      <a:pt x="0" y="0"/>
                    </a:lnTo>
                    <a:lnTo>
                      <a:pt x="0" y="17"/>
                    </a:lnTo>
                    <a:lnTo>
                      <a:pt x="2156" y="17"/>
                    </a:lnTo>
                    <a:lnTo>
                      <a:pt x="2156" y="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Text Box 9"/>
              <p:cNvSpPr txBox="1">
                <a:spLocks noChangeArrowheads="1"/>
              </p:cNvSpPr>
              <p:nvPr/>
            </p:nvSpPr>
            <p:spPr bwMode="auto">
              <a:xfrm>
                <a:off x="3168" y="2574"/>
                <a:ext cx="2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tabLst>
                    <a:tab pos="1143000" algn="l"/>
                    <a:tab pos="1600200" algn="l"/>
                    <a:tab pos="2057400" algn="l"/>
                    <a:tab pos="3028950" algn="l"/>
                    <a:tab pos="3086100" algn="l"/>
                    <a:tab pos="3314700" algn="l"/>
                  </a:tabLst>
                  <a:defRPr sz="2400">
                    <a:solidFill>
                      <a:schemeClr val="tx1"/>
                    </a:solidFill>
                    <a:latin typeface="Arial" charset="0"/>
                    <a:cs typeface="Times New Roman" pitchFamily="18" charset="0"/>
                  </a:defRPr>
                </a:lvl1pPr>
                <a:lvl2pPr marL="742950" indent="-285750" eaLnBrk="0" hangingPunct="0">
                  <a:spcBef>
                    <a:spcPct val="20000"/>
                  </a:spcBef>
                  <a:buChar char="•"/>
                  <a:tabLst>
                    <a:tab pos="1143000" algn="l"/>
                    <a:tab pos="1600200" algn="l"/>
                    <a:tab pos="2057400" algn="l"/>
                    <a:tab pos="3028950" algn="l"/>
                    <a:tab pos="3086100" algn="l"/>
                    <a:tab pos="3314700" algn="l"/>
                  </a:tabLst>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tabLst>
                    <a:tab pos="1143000" algn="l"/>
                    <a:tab pos="1600200" algn="l"/>
                    <a:tab pos="2057400" algn="l"/>
                    <a:tab pos="3028950" algn="l"/>
                    <a:tab pos="3086100" algn="l"/>
                    <a:tab pos="3314700" algn="l"/>
                  </a:tabLst>
                  <a:defRPr>
                    <a:solidFill>
                      <a:schemeClr val="tx1"/>
                    </a:solidFill>
                    <a:latin typeface="Arial" charset="0"/>
                    <a:cs typeface="Times New Roman" pitchFamily="18" charset="0"/>
                  </a:defRPr>
                </a:lvl3pPr>
                <a:lvl4pPr marL="1600200" indent="-228600" eaLnBrk="0" hangingPunct="0">
                  <a:spcBef>
                    <a:spcPct val="20000"/>
                  </a:spcBef>
                  <a:buChar char="-"/>
                  <a:tabLst>
                    <a:tab pos="1143000" algn="l"/>
                    <a:tab pos="1600200" algn="l"/>
                    <a:tab pos="2057400" algn="l"/>
                    <a:tab pos="3028950" algn="l"/>
                    <a:tab pos="3086100" algn="l"/>
                    <a:tab pos="3314700" algn="l"/>
                  </a:tabLst>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tabLst>
                    <a:tab pos="1143000" algn="l"/>
                    <a:tab pos="1600200" algn="l"/>
                    <a:tab pos="2057400" algn="l"/>
                    <a:tab pos="3028950" algn="l"/>
                    <a:tab pos="3086100" algn="l"/>
                    <a:tab pos="3314700" algn="l"/>
                  </a:tabLst>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tabLst>
                    <a:tab pos="1143000" algn="l"/>
                    <a:tab pos="1600200" algn="l"/>
                    <a:tab pos="2057400" algn="l"/>
                    <a:tab pos="3028950" algn="l"/>
                    <a:tab pos="3086100" algn="l"/>
                    <a:tab pos="3314700" algn="l"/>
                  </a:tabLst>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tabLst>
                    <a:tab pos="1143000" algn="l"/>
                    <a:tab pos="1600200" algn="l"/>
                    <a:tab pos="2057400" algn="l"/>
                    <a:tab pos="3028950" algn="l"/>
                    <a:tab pos="3086100" algn="l"/>
                    <a:tab pos="3314700" algn="l"/>
                  </a:tabLst>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tabLst>
                    <a:tab pos="1143000" algn="l"/>
                    <a:tab pos="1600200" algn="l"/>
                    <a:tab pos="2057400" algn="l"/>
                    <a:tab pos="3028950" algn="l"/>
                    <a:tab pos="3086100" algn="l"/>
                    <a:tab pos="3314700" algn="l"/>
                  </a:tabLst>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tabLst>
                    <a:tab pos="1143000" algn="l"/>
                    <a:tab pos="1600200" algn="l"/>
                    <a:tab pos="2057400" algn="l"/>
                    <a:tab pos="3028950" algn="l"/>
                    <a:tab pos="3086100" algn="l"/>
                    <a:tab pos="3314700" algn="l"/>
                  </a:tabLst>
                  <a:defRPr>
                    <a:solidFill>
                      <a:schemeClr val="tx1"/>
                    </a:solidFill>
                    <a:latin typeface="Arial" charset="0"/>
                    <a:cs typeface="Times New Roman" pitchFamily="18" charset="0"/>
                  </a:defRPr>
                </a:lvl9pPr>
              </a:lstStyle>
              <a:p>
                <a:pPr>
                  <a:spcBef>
                    <a:spcPct val="50000"/>
                  </a:spcBef>
                  <a:buFontTx/>
                  <a:buNone/>
                </a:pPr>
                <a:r>
                  <a:rPr lang="en-US" altLang="en-US" sz="1200" dirty="0">
                    <a:latin typeface="+mn-lt"/>
                    <a:cs typeface="Arial" charset="0"/>
                  </a:rPr>
                  <a:t>0		</a:t>
                </a:r>
                <a:r>
                  <a:rPr lang="en-US" altLang="en-US" sz="1200" dirty="0" smtClean="0">
                    <a:latin typeface="+mn-lt"/>
                    <a:cs typeface="Arial" charset="0"/>
                  </a:rPr>
                  <a:t>50</a:t>
                </a:r>
                <a:r>
                  <a:rPr lang="en-US" altLang="en-US" sz="1200" dirty="0">
                    <a:latin typeface="+mn-lt"/>
                    <a:cs typeface="Arial" charset="0"/>
                  </a:rPr>
                  <a:t>		</a:t>
                </a:r>
                <a:r>
                  <a:rPr lang="en-US" altLang="en-US" sz="1200" dirty="0" smtClean="0">
                    <a:latin typeface="+mn-lt"/>
                    <a:cs typeface="Arial" charset="0"/>
                  </a:rPr>
                  <a:t>100</a:t>
                </a:r>
                <a:endParaRPr lang="en-US" altLang="en-US" sz="1200" dirty="0">
                  <a:latin typeface="+mn-lt"/>
                  <a:cs typeface="Arial" charset="0"/>
                </a:endParaRPr>
              </a:p>
            </p:txBody>
          </p:sp>
          <p:sp>
            <p:nvSpPr>
              <p:cNvPr id="25623" name="Freeform 10"/>
              <p:cNvSpPr>
                <a:spLocks/>
              </p:cNvSpPr>
              <p:nvPr/>
            </p:nvSpPr>
            <p:spPr bwMode="auto">
              <a:xfrm>
                <a:off x="4272" y="1344"/>
                <a:ext cx="1" cy="1232"/>
              </a:xfrm>
              <a:custGeom>
                <a:avLst/>
                <a:gdLst>
                  <a:gd name="T0" fmla="*/ 0 w 1"/>
                  <a:gd name="T1" fmla="*/ 0 h 1232"/>
                  <a:gd name="T2" fmla="*/ 0 w 1"/>
                  <a:gd name="T3" fmla="*/ 1232 h 1232"/>
                  <a:gd name="T4" fmla="*/ 0 60000 65536"/>
                  <a:gd name="T5" fmla="*/ 0 60000 65536"/>
                  <a:gd name="T6" fmla="*/ 0 w 1"/>
                  <a:gd name="T7" fmla="*/ 0 h 1232"/>
                  <a:gd name="T8" fmla="*/ 1 w 1"/>
                  <a:gd name="T9" fmla="*/ 1232 h 1232"/>
                </a:gdLst>
                <a:ahLst/>
                <a:cxnLst>
                  <a:cxn ang="T4">
                    <a:pos x="T0" y="T1"/>
                  </a:cxn>
                  <a:cxn ang="T5">
                    <a:pos x="T2" y="T3"/>
                  </a:cxn>
                </a:cxnLst>
                <a:rect l="T6" t="T7" r="T8" b="T9"/>
                <a:pathLst>
                  <a:path w="1" h="1232">
                    <a:moveTo>
                      <a:pt x="0" y="0"/>
                    </a:moveTo>
                    <a:lnTo>
                      <a:pt x="0" y="1232"/>
                    </a:lnTo>
                  </a:path>
                </a:pathLst>
              </a:custGeom>
              <a:noFill/>
              <a:ln w="190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11" name="Text Box 12"/>
            <p:cNvSpPr txBox="1">
              <a:spLocks noChangeArrowheads="1"/>
            </p:cNvSpPr>
            <p:nvPr/>
          </p:nvSpPr>
          <p:spPr bwMode="auto">
            <a:xfrm>
              <a:off x="348720" y="1539875"/>
              <a:ext cx="3733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lgn="ctr">
                <a:spcBef>
                  <a:spcPct val="50000"/>
                </a:spcBef>
                <a:buFontTx/>
                <a:buNone/>
              </a:pPr>
              <a:r>
                <a:rPr lang="en-US" altLang="en-US" sz="1800" b="1">
                  <a:cs typeface="Arial" charset="0"/>
                </a:rPr>
                <a:t>Criterion-Referenced Testing</a:t>
              </a:r>
            </a:p>
            <a:p>
              <a:pPr algn="ctr">
                <a:spcBef>
                  <a:spcPct val="50000"/>
                </a:spcBef>
                <a:buFontTx/>
                <a:buNone/>
              </a:pPr>
              <a:r>
                <a:rPr lang="en-US" altLang="en-US" sz="1600" b="1" i="1">
                  <a:solidFill>
                    <a:srgbClr val="FF0000"/>
                  </a:solidFill>
                  <a:cs typeface="Arial" charset="0"/>
                </a:rPr>
                <a:t>“Qualifying Exam”</a:t>
              </a:r>
              <a:endParaRPr lang="en-US" altLang="en-US" sz="1800" b="1">
                <a:solidFill>
                  <a:srgbClr val="FF0000"/>
                </a:solidFill>
                <a:cs typeface="Arial" charset="0"/>
              </a:endParaRPr>
            </a:p>
          </p:txBody>
        </p:sp>
        <p:sp>
          <p:nvSpPr>
            <p:cNvPr id="16" name="Text Box 13"/>
            <p:cNvSpPr txBox="1">
              <a:spLocks noChangeArrowheads="1"/>
            </p:cNvSpPr>
            <p:nvPr/>
          </p:nvSpPr>
          <p:spPr bwMode="auto">
            <a:xfrm>
              <a:off x="440794" y="5057316"/>
              <a:ext cx="3505200" cy="1292057"/>
            </a:xfrm>
            <a:prstGeom prst="rect">
              <a:avLst/>
            </a:prstGeom>
            <a:noFill/>
            <a:ln w="9525">
              <a:noFill/>
              <a:miter lim="800000"/>
              <a:headEnd/>
              <a:tailEnd/>
            </a:ln>
            <a:effectLst/>
          </p:spPr>
          <p:txBody>
            <a:bodyPr>
              <a:spAutoFit/>
            </a:bodyPr>
            <a:lstStyle/>
            <a:p>
              <a:pPr algn="ctr" eaLnBrk="0" hangingPunct="0">
                <a:spcBef>
                  <a:spcPct val="20000"/>
                </a:spcBef>
                <a:defRPr/>
              </a:pP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PASS/FAIL EXAM</a:t>
              </a:r>
            </a:p>
            <a:p>
              <a:pPr algn="ctr" eaLnBrk="0" hangingPunct="0">
                <a:spcBef>
                  <a:spcPct val="20000"/>
                </a:spcBef>
                <a:defRPr/>
              </a:pP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(70% is passing score)</a:t>
              </a:r>
            </a:p>
            <a:p>
              <a:pPr eaLnBrk="0" hangingPunct="0">
                <a:spcBef>
                  <a:spcPct val="20000"/>
                </a:spcBef>
                <a:defRPr/>
              </a:pPr>
              <a:endParaRPr lang="en-US" sz="12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0" hangingPunct="0">
                <a:spcBef>
                  <a:spcPct val="20000"/>
                </a:spcBef>
                <a:defRPr/>
              </a:pP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Training Tests</a:t>
              </a:r>
              <a:endParaRPr lang="en-US" sz="12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5613" name="Freeform 14"/>
            <p:cNvSpPr>
              <a:spLocks/>
            </p:cNvSpPr>
            <p:nvPr/>
          </p:nvSpPr>
          <p:spPr bwMode="auto">
            <a:xfrm>
              <a:off x="374120" y="4638675"/>
              <a:ext cx="3422650" cy="26988"/>
            </a:xfrm>
            <a:custGeom>
              <a:avLst/>
              <a:gdLst>
                <a:gd name="T0" fmla="*/ 2147483647 w 2156"/>
                <a:gd name="T1" fmla="*/ 2147483647 h 17"/>
                <a:gd name="T2" fmla="*/ 2147483647 w 2156"/>
                <a:gd name="T3" fmla="*/ 0 h 17"/>
                <a:gd name="T4" fmla="*/ 0 w 2156"/>
                <a:gd name="T5" fmla="*/ 0 h 17"/>
                <a:gd name="T6" fmla="*/ 0 w 2156"/>
                <a:gd name="T7" fmla="*/ 2147483647 h 17"/>
                <a:gd name="T8" fmla="*/ 2147483647 w 2156"/>
                <a:gd name="T9" fmla="*/ 2147483647 h 17"/>
                <a:gd name="T10" fmla="*/ 2147483647 w 2156"/>
                <a:gd name="T11" fmla="*/ 2147483647 h 17"/>
                <a:gd name="T12" fmla="*/ 0 60000 65536"/>
                <a:gd name="T13" fmla="*/ 0 60000 65536"/>
                <a:gd name="T14" fmla="*/ 0 60000 65536"/>
                <a:gd name="T15" fmla="*/ 0 60000 65536"/>
                <a:gd name="T16" fmla="*/ 0 60000 65536"/>
                <a:gd name="T17" fmla="*/ 0 60000 65536"/>
                <a:gd name="T18" fmla="*/ 0 w 2156"/>
                <a:gd name="T19" fmla="*/ 0 h 17"/>
                <a:gd name="T20" fmla="*/ 2156 w 215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56" h="17">
                  <a:moveTo>
                    <a:pt x="2156" y="5"/>
                  </a:moveTo>
                  <a:lnTo>
                    <a:pt x="2156" y="0"/>
                  </a:lnTo>
                  <a:lnTo>
                    <a:pt x="0" y="0"/>
                  </a:lnTo>
                  <a:lnTo>
                    <a:pt x="0" y="17"/>
                  </a:lnTo>
                  <a:lnTo>
                    <a:pt x="2156" y="17"/>
                  </a:lnTo>
                  <a:lnTo>
                    <a:pt x="2156" y="5"/>
                  </a:lnTo>
                  <a:close/>
                </a:path>
              </a:pathLst>
            </a:custGeom>
            <a:blipFill dpi="0" rotWithShape="0">
              <a:blip r:embed="rId3"/>
              <a:srcRect/>
              <a:tile tx="0" ty="0" sx="100000" sy="100000" flip="none" algn="tl"/>
            </a:blipFill>
            <a:ln w="6350" cmpd="sng">
              <a:solidFill>
                <a:srgbClr val="000000"/>
              </a:solidFill>
              <a:round/>
              <a:headEnd/>
              <a:tailEnd/>
            </a:ln>
          </p:spPr>
          <p:txBody>
            <a:bodyPr/>
            <a:lstStyle/>
            <a:p>
              <a:endParaRPr lang="en-US"/>
            </a:p>
          </p:txBody>
        </p:sp>
        <p:sp>
          <p:nvSpPr>
            <p:cNvPr id="25614" name="Text Box 15"/>
            <p:cNvSpPr txBox="1">
              <a:spLocks noChangeArrowheads="1"/>
            </p:cNvSpPr>
            <p:nvPr/>
          </p:nvSpPr>
          <p:spPr bwMode="auto">
            <a:xfrm>
              <a:off x="347132" y="4652958"/>
              <a:ext cx="350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tabLst>
                  <a:tab pos="2286000" algn="l"/>
                  <a:tab pos="3028950" algn="l"/>
                  <a:tab pos="3086100" algn="l"/>
                  <a:tab pos="3314700" algn="l"/>
                </a:tabLst>
                <a:defRPr sz="2400">
                  <a:solidFill>
                    <a:schemeClr val="tx1"/>
                  </a:solidFill>
                  <a:latin typeface="Arial" charset="0"/>
                  <a:cs typeface="Times New Roman" pitchFamily="18" charset="0"/>
                </a:defRPr>
              </a:lvl1pPr>
              <a:lvl2pPr marL="742950" indent="-285750" eaLnBrk="0" hangingPunct="0">
                <a:spcBef>
                  <a:spcPct val="20000"/>
                </a:spcBef>
                <a:buChar char="•"/>
                <a:tabLst>
                  <a:tab pos="2286000" algn="l"/>
                  <a:tab pos="3028950" algn="l"/>
                  <a:tab pos="3086100" algn="l"/>
                  <a:tab pos="3314700" algn="l"/>
                </a:tabLst>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tabLst>
                  <a:tab pos="2286000" algn="l"/>
                  <a:tab pos="3028950" algn="l"/>
                  <a:tab pos="3086100" algn="l"/>
                  <a:tab pos="3314700" algn="l"/>
                </a:tabLst>
                <a:defRPr>
                  <a:solidFill>
                    <a:schemeClr val="tx1"/>
                  </a:solidFill>
                  <a:latin typeface="Arial" charset="0"/>
                  <a:cs typeface="Times New Roman" pitchFamily="18" charset="0"/>
                </a:defRPr>
              </a:lvl3pPr>
              <a:lvl4pPr marL="1600200" indent="-228600" eaLnBrk="0" hangingPunct="0">
                <a:spcBef>
                  <a:spcPct val="20000"/>
                </a:spcBef>
                <a:buChar char="-"/>
                <a:tabLst>
                  <a:tab pos="2286000" algn="l"/>
                  <a:tab pos="3028950" algn="l"/>
                  <a:tab pos="3086100" algn="l"/>
                  <a:tab pos="3314700" algn="l"/>
                </a:tabLst>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tabLst>
                  <a:tab pos="2286000" algn="l"/>
                  <a:tab pos="3028950" algn="l"/>
                  <a:tab pos="3086100" algn="l"/>
                  <a:tab pos="3314700" algn="l"/>
                </a:tabLst>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tabLst>
                  <a:tab pos="2286000" algn="l"/>
                  <a:tab pos="3028950" algn="l"/>
                  <a:tab pos="3086100" algn="l"/>
                  <a:tab pos="3314700" algn="l"/>
                </a:tabLst>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tabLst>
                  <a:tab pos="2286000" algn="l"/>
                  <a:tab pos="3028950" algn="l"/>
                  <a:tab pos="3086100" algn="l"/>
                  <a:tab pos="3314700" algn="l"/>
                </a:tabLst>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tabLst>
                  <a:tab pos="2286000" algn="l"/>
                  <a:tab pos="3028950" algn="l"/>
                  <a:tab pos="3086100" algn="l"/>
                  <a:tab pos="3314700" algn="l"/>
                </a:tabLst>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tabLst>
                  <a:tab pos="2286000" algn="l"/>
                  <a:tab pos="3028950" algn="l"/>
                  <a:tab pos="3086100" algn="l"/>
                  <a:tab pos="3314700" algn="l"/>
                </a:tabLst>
                <a:defRPr>
                  <a:solidFill>
                    <a:schemeClr val="tx1"/>
                  </a:solidFill>
                  <a:latin typeface="Arial" charset="0"/>
                  <a:cs typeface="Times New Roman" pitchFamily="18" charset="0"/>
                </a:defRPr>
              </a:lvl9pPr>
            </a:lstStyle>
            <a:p>
              <a:pPr>
                <a:spcBef>
                  <a:spcPct val="50000"/>
                </a:spcBef>
                <a:buFontTx/>
                <a:buNone/>
              </a:pPr>
              <a:r>
                <a:rPr lang="en-US" altLang="en-US" sz="1200" dirty="0">
                  <a:latin typeface="+mn-lt"/>
                  <a:cs typeface="Arial" charset="0"/>
                </a:rPr>
                <a:t>0	70	100</a:t>
              </a:r>
            </a:p>
          </p:txBody>
        </p:sp>
        <p:sp>
          <p:nvSpPr>
            <p:cNvPr id="25615" name="Text Box 16"/>
            <p:cNvSpPr txBox="1">
              <a:spLocks noChangeArrowheads="1"/>
            </p:cNvSpPr>
            <p:nvPr/>
          </p:nvSpPr>
          <p:spPr bwMode="auto">
            <a:xfrm>
              <a:off x="2804582" y="2544763"/>
              <a:ext cx="1200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spcBef>
                  <a:spcPct val="50000"/>
                </a:spcBef>
                <a:buFontTx/>
                <a:buNone/>
              </a:pPr>
              <a:r>
                <a:rPr lang="en-US" altLang="en-US" sz="1200" b="1">
                  <a:cs typeface="Arial" charset="0"/>
                </a:rPr>
                <a:t>QUALIFIED</a:t>
              </a:r>
              <a:r>
                <a:rPr lang="en-US" altLang="en-US" sz="1200">
                  <a:cs typeface="Arial" charset="0"/>
                </a:rPr>
                <a:t> </a:t>
              </a:r>
            </a:p>
          </p:txBody>
        </p:sp>
        <p:sp>
          <p:nvSpPr>
            <p:cNvPr id="25616" name="Text Box 17"/>
            <p:cNvSpPr txBox="1">
              <a:spLocks noChangeArrowheads="1"/>
            </p:cNvSpPr>
            <p:nvPr/>
          </p:nvSpPr>
          <p:spPr bwMode="auto">
            <a:xfrm>
              <a:off x="1871132" y="31242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spcBef>
                  <a:spcPct val="50000"/>
                </a:spcBef>
                <a:buFontTx/>
                <a:buNone/>
              </a:pPr>
              <a:r>
                <a:rPr lang="en-US" altLang="en-US" sz="1800" b="1">
                  <a:cs typeface="Arial" charset="0"/>
                </a:rPr>
                <a:t>70%</a:t>
              </a:r>
              <a:endParaRPr lang="en-US" altLang="en-US" b="1">
                <a:cs typeface="Arial" charset="0"/>
              </a:endParaRPr>
            </a:p>
          </p:txBody>
        </p:sp>
        <p:sp>
          <p:nvSpPr>
            <p:cNvPr id="25617" name="AutoShape 18"/>
            <p:cNvSpPr>
              <a:spLocks noChangeAspect="1" noChangeArrowheads="1"/>
            </p:cNvSpPr>
            <p:nvPr/>
          </p:nvSpPr>
          <p:spPr bwMode="auto">
            <a:xfrm rot="-1611403">
              <a:off x="2404532" y="2971800"/>
              <a:ext cx="347663" cy="376238"/>
            </a:xfrm>
            <a:prstGeom prst="rightArrow">
              <a:avLst>
                <a:gd name="adj1" fmla="val 50000"/>
                <a:gd name="adj2" fmla="val 25000"/>
              </a:avLst>
            </a:prstGeom>
            <a:solidFill>
              <a:srgbClr val="FFFF66"/>
            </a:solidFill>
            <a:ln w="9525">
              <a:solidFill>
                <a:schemeClr val="tx1"/>
              </a:solidFill>
              <a:miter lim="800000"/>
              <a:headEnd/>
              <a:tailEnd/>
            </a:ln>
          </p:spPr>
          <p:txBody>
            <a:bodyPr wrap="none" anchor="ct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endParaRPr lang="en-US" altLang="en-US">
                <a:latin typeface="Times New Roman" pitchFamily="18" charset="0"/>
              </a:endParaRPr>
            </a:p>
          </p:txBody>
        </p:sp>
        <p:sp>
          <p:nvSpPr>
            <p:cNvPr id="25618" name="Freeform 19"/>
            <p:cNvSpPr>
              <a:spLocks/>
            </p:cNvSpPr>
            <p:nvPr/>
          </p:nvSpPr>
          <p:spPr bwMode="auto">
            <a:xfrm>
              <a:off x="499532" y="2971800"/>
              <a:ext cx="3276600" cy="1600200"/>
            </a:xfrm>
            <a:custGeom>
              <a:avLst/>
              <a:gdLst>
                <a:gd name="T0" fmla="*/ 0 w 2064"/>
                <a:gd name="T1" fmla="*/ 2147483647 h 1008"/>
                <a:gd name="T2" fmla="*/ 2147483647 w 2064"/>
                <a:gd name="T3" fmla="*/ 2147483647 h 1008"/>
                <a:gd name="T4" fmla="*/ 2147483647 w 2064"/>
                <a:gd name="T5" fmla="*/ 0 h 1008"/>
                <a:gd name="T6" fmla="*/ 2147483647 w 2064"/>
                <a:gd name="T7" fmla="*/ 0 h 1008"/>
                <a:gd name="T8" fmla="*/ 0 60000 65536"/>
                <a:gd name="T9" fmla="*/ 0 60000 65536"/>
                <a:gd name="T10" fmla="*/ 0 60000 65536"/>
                <a:gd name="T11" fmla="*/ 0 60000 65536"/>
                <a:gd name="T12" fmla="*/ 0 w 2064"/>
                <a:gd name="T13" fmla="*/ 0 h 1008"/>
                <a:gd name="T14" fmla="*/ 2064 w 2064"/>
                <a:gd name="T15" fmla="*/ 1008 h 1008"/>
              </a:gdLst>
              <a:ahLst/>
              <a:cxnLst>
                <a:cxn ang="T8">
                  <a:pos x="T0" y="T1"/>
                </a:cxn>
                <a:cxn ang="T9">
                  <a:pos x="T2" y="T3"/>
                </a:cxn>
                <a:cxn ang="T10">
                  <a:pos x="T4" y="T5"/>
                </a:cxn>
                <a:cxn ang="T11">
                  <a:pos x="T6" y="T7"/>
                </a:cxn>
              </a:cxnLst>
              <a:rect l="T12" t="T13" r="T14" b="T15"/>
              <a:pathLst>
                <a:path w="2064" h="1008">
                  <a:moveTo>
                    <a:pt x="0" y="1008"/>
                  </a:moveTo>
                  <a:lnTo>
                    <a:pt x="1440" y="1008"/>
                  </a:lnTo>
                  <a:lnTo>
                    <a:pt x="1440" y="0"/>
                  </a:lnTo>
                  <a:lnTo>
                    <a:pt x="2064" y="0"/>
                  </a:ln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05" name="Line 20"/>
          <p:cNvSpPr>
            <a:spLocks noChangeShapeType="1"/>
          </p:cNvSpPr>
          <p:nvPr/>
        </p:nvSpPr>
        <p:spPr bwMode="auto">
          <a:xfrm>
            <a:off x="4546600" y="1371600"/>
            <a:ext cx="0" cy="533400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Rectangle 2"/>
          <p:cNvSpPr>
            <a:spLocks noChangeArrowheads="1"/>
          </p:cNvSpPr>
          <p:nvPr/>
        </p:nvSpPr>
        <p:spPr bwMode="auto">
          <a:xfrm>
            <a:off x="990600" y="135469"/>
            <a:ext cx="7732713" cy="9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lgn="ctr" eaLnBrk="1" hangingPunct="1">
              <a:spcBef>
                <a:spcPct val="0"/>
              </a:spcBef>
              <a:buFontTx/>
              <a:buNone/>
            </a:pPr>
            <a:r>
              <a:rPr lang="en-US" altLang="en-US" sz="3600" b="1" i="1" dirty="0">
                <a:solidFill>
                  <a:srgbClr val="000066"/>
                </a:solidFill>
              </a:rPr>
              <a:t>Criterion-Referenced</a:t>
            </a:r>
            <a:r>
              <a:rPr lang="en-US" altLang="en-US" sz="3200" b="1" i="1" dirty="0">
                <a:solidFill>
                  <a:srgbClr val="000066"/>
                </a:solidFill>
              </a:rPr>
              <a:t> vs. </a:t>
            </a:r>
          </a:p>
          <a:p>
            <a:pPr algn="ctr" eaLnBrk="1" hangingPunct="1">
              <a:spcBef>
                <a:spcPct val="0"/>
              </a:spcBef>
              <a:buFontTx/>
              <a:buNone/>
            </a:pPr>
            <a:r>
              <a:rPr lang="en-US" altLang="en-US" sz="3200" b="1" i="1" dirty="0">
                <a:solidFill>
                  <a:srgbClr val="000066"/>
                </a:solidFill>
              </a:rPr>
              <a:t>Norm-Referenced Tests</a:t>
            </a:r>
            <a:endParaRPr lang="en-US" altLang="en-US" sz="2000" b="1" i="1" dirty="0">
              <a:solidFill>
                <a:srgbClr val="000066"/>
              </a:solidFill>
            </a:endParaRPr>
          </a:p>
        </p:txBody>
      </p:sp>
      <p:sp>
        <p:nvSpPr>
          <p:cNvPr id="29"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0269" y="42335"/>
            <a:ext cx="8429625" cy="1066800"/>
          </a:xfrm>
        </p:spPr>
        <p:txBody>
          <a:bodyPr/>
          <a:lstStyle/>
          <a:p>
            <a:pPr algn="ctr"/>
            <a:r>
              <a:rPr lang="en-US" altLang="en-US" dirty="0" smtClean="0"/>
              <a:t>Your Exam Profile Sheet</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9C6B0D9D-A8C7-4A13-B275-70A651ACEA0B}" type="slidenum">
              <a:rPr lang="en-US" altLang="en-US" sz="1400" smtClean="0">
                <a:cs typeface="Arial" charset="0"/>
              </a:rPr>
              <a:pPr eaLnBrk="1" hangingPunct="1">
                <a:spcBef>
                  <a:spcPct val="0"/>
                </a:spcBef>
                <a:buFontTx/>
                <a:buNone/>
              </a:pPr>
              <a:t>18</a:t>
            </a:fld>
            <a:endParaRPr lang="en-US" altLang="en-US" sz="1400" smtClean="0">
              <a:cs typeface="Arial" charset="0"/>
            </a:endParaRPr>
          </a:p>
        </p:txBody>
      </p:sp>
      <p:pic>
        <p:nvPicPr>
          <p:cNvPr id="5122" name="Picture 2" descr="C:\Users\christina.wagner\Desktop\Neas brief\PROFILE SHEET 2016-03-01_17-23-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376126"/>
            <a:ext cx="6741041" cy="5199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56598" y="5277379"/>
            <a:ext cx="901209" cy="200055"/>
          </a:xfrm>
          <a:prstGeom prst="rect">
            <a:avLst/>
          </a:prstGeom>
          <a:solidFill>
            <a:schemeClr val="bg1"/>
          </a:solidFill>
        </p:spPr>
        <p:txBody>
          <a:bodyPr wrap="none" rtlCol="0">
            <a:spAutoFit/>
          </a:bodyPr>
          <a:lstStyle/>
          <a:p>
            <a:r>
              <a:rPr lang="en-US" sz="700" b="1" dirty="0" smtClean="0">
                <a:solidFill>
                  <a:srgbClr val="FF0000"/>
                </a:solidFill>
              </a:rPr>
              <a:t>SELECTEE           </a:t>
            </a:r>
            <a:endParaRPr lang="en-US" sz="7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06401" y="59269"/>
            <a:ext cx="8429625" cy="1066800"/>
          </a:xfrm>
        </p:spPr>
        <p:txBody>
          <a:bodyPr/>
          <a:lstStyle/>
          <a:p>
            <a:pPr algn="ctr"/>
            <a:r>
              <a:rPr lang="en-US" altLang="en-US" dirty="0" smtClean="0"/>
              <a:t>Your Exam Profile Sheet</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1909ED2E-1C71-47B9-B1F6-D3FDC6A5CC12}" type="slidenum">
              <a:rPr lang="en-US" altLang="en-US" sz="1400" smtClean="0">
                <a:cs typeface="Arial" charset="0"/>
              </a:rPr>
              <a:pPr eaLnBrk="1" hangingPunct="1">
                <a:spcBef>
                  <a:spcPct val="0"/>
                </a:spcBef>
                <a:buFontTx/>
                <a:buNone/>
              </a:pPr>
              <a:t>19</a:t>
            </a:fld>
            <a:endParaRPr lang="en-US" altLang="en-US" sz="1400" smtClean="0">
              <a:cs typeface="Arial" charset="0"/>
            </a:endParaRPr>
          </a:p>
        </p:txBody>
      </p:sp>
      <p:grpSp>
        <p:nvGrpSpPr>
          <p:cNvPr id="23557" name="Group 2"/>
          <p:cNvGrpSpPr>
            <a:grpSpLocks/>
          </p:cNvGrpSpPr>
          <p:nvPr/>
        </p:nvGrpSpPr>
        <p:grpSpPr bwMode="auto">
          <a:xfrm>
            <a:off x="355600" y="1647825"/>
            <a:ext cx="8323263" cy="4276725"/>
            <a:chOff x="414870" y="1647831"/>
            <a:chExt cx="8323784" cy="4276725"/>
          </a:xfrm>
        </p:grpSpPr>
        <p:pic>
          <p:nvPicPr>
            <p:cNvPr id="2355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92" y="1647831"/>
              <a:ext cx="8158162"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9" name="Rectangle 2"/>
            <p:cNvSpPr>
              <a:spLocks noChangeArrowheads="1"/>
            </p:cNvSpPr>
            <p:nvPr/>
          </p:nvSpPr>
          <p:spPr bwMode="auto">
            <a:xfrm>
              <a:off x="5088461" y="2200281"/>
              <a:ext cx="519642" cy="2871258"/>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endParaRPr lang="en-US" altLang="en-US">
                <a:latin typeface="Times New Roman" pitchFamily="18" charset="0"/>
              </a:endParaRPr>
            </a:p>
          </p:txBody>
        </p:sp>
        <p:sp>
          <p:nvSpPr>
            <p:cNvPr id="23560" name="Rectangle 1"/>
            <p:cNvSpPr>
              <a:spLocks noChangeArrowheads="1"/>
            </p:cNvSpPr>
            <p:nvPr/>
          </p:nvSpPr>
          <p:spPr bwMode="auto">
            <a:xfrm>
              <a:off x="414870" y="1647831"/>
              <a:ext cx="8323784" cy="4101036"/>
            </a:xfrm>
            <a:prstGeom prst="rect">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endParaRPr lang="en-US" altLang="en-US">
                <a:latin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4066" y="50802"/>
            <a:ext cx="8429625" cy="1066800"/>
          </a:xfrm>
        </p:spPr>
        <p:txBody>
          <a:bodyPr/>
          <a:lstStyle/>
          <a:p>
            <a:pPr algn="ctr"/>
            <a:r>
              <a:rPr lang="en-US" altLang="en-US" dirty="0" smtClean="0"/>
              <a:t>Presentation Topics</a:t>
            </a:r>
          </a:p>
        </p:txBody>
      </p:sp>
      <p:sp>
        <p:nvSpPr>
          <p:cNvPr id="10243" name="Rectangle 3"/>
          <p:cNvSpPr>
            <a:spLocks noGrp="1" noChangeArrowheads="1"/>
          </p:cNvSpPr>
          <p:nvPr>
            <p:ph type="body" idx="1"/>
          </p:nvPr>
        </p:nvSpPr>
        <p:spPr>
          <a:xfrm>
            <a:off x="525460" y="1523473"/>
            <a:ext cx="8279870" cy="4800600"/>
          </a:xfrm>
        </p:spPr>
        <p:txBody>
          <a:bodyPr/>
          <a:lstStyle/>
          <a:p>
            <a:pPr>
              <a:spcAft>
                <a:spcPts val="600"/>
              </a:spcAft>
            </a:pPr>
            <a:r>
              <a:rPr lang="en-US" altLang="en-US" dirty="0" smtClean="0"/>
              <a:t>Mission of the Navy Advancement Center (NAC)</a:t>
            </a:r>
          </a:p>
          <a:p>
            <a:pPr>
              <a:spcAft>
                <a:spcPts val="600"/>
              </a:spcAft>
            </a:pPr>
            <a:r>
              <a:rPr lang="en-US" altLang="en-US" dirty="0" smtClean="0"/>
              <a:t>Advancement Exam Development</a:t>
            </a:r>
          </a:p>
          <a:p>
            <a:pPr>
              <a:spcAft>
                <a:spcPts val="600"/>
              </a:spcAft>
            </a:pPr>
            <a:r>
              <a:rPr lang="en-US" altLang="en-US" dirty="0" smtClean="0"/>
              <a:t>Preparing for Advancement Exam</a:t>
            </a:r>
          </a:p>
          <a:p>
            <a:pPr>
              <a:spcAft>
                <a:spcPts val="600"/>
              </a:spcAft>
            </a:pPr>
            <a:r>
              <a:rPr lang="en-US" altLang="en-US" dirty="0" smtClean="0"/>
              <a:t>Bibliographies on NKO/MNP, Navy COOL Site and App</a:t>
            </a:r>
          </a:p>
          <a:p>
            <a:pPr>
              <a:spcAft>
                <a:spcPts val="600"/>
              </a:spcAft>
            </a:pPr>
            <a:r>
              <a:rPr lang="en-US" altLang="en-US" dirty="0" smtClean="0"/>
              <a:t>Advancement </a:t>
            </a:r>
            <a:r>
              <a:rPr lang="en-US" altLang="en-US" dirty="0" smtClean="0"/>
              <a:t>Exam Eligibility</a:t>
            </a:r>
          </a:p>
          <a:p>
            <a:pPr>
              <a:spcAft>
                <a:spcPts val="600"/>
              </a:spcAft>
            </a:pPr>
            <a:r>
              <a:rPr lang="en-US" altLang="en-US" dirty="0" smtClean="0"/>
              <a:t>Your Exam Profile Sheet</a:t>
            </a:r>
          </a:p>
          <a:p>
            <a:pPr>
              <a:spcAft>
                <a:spcPts val="600"/>
              </a:spcAft>
            </a:pPr>
            <a:r>
              <a:rPr lang="en-US" altLang="en-US" dirty="0" smtClean="0"/>
              <a:t>Your Final Multiple Score/App (FMS)</a:t>
            </a:r>
          </a:p>
          <a:p>
            <a:pPr>
              <a:spcAft>
                <a:spcPts val="600"/>
              </a:spcAft>
            </a:pPr>
            <a:r>
              <a:rPr lang="en-US" altLang="en-US" dirty="0" smtClean="0"/>
              <a:t>Publication of Results</a:t>
            </a:r>
          </a:p>
          <a:p>
            <a:pPr>
              <a:spcAft>
                <a:spcPts val="600"/>
              </a:spcAft>
            </a:pPr>
            <a:r>
              <a:rPr lang="en-US" altLang="en-US" dirty="0" smtClean="0"/>
              <a:t>Navy Advancement Center</a:t>
            </a:r>
          </a:p>
          <a:p>
            <a:pPr>
              <a:spcAft>
                <a:spcPts val="600"/>
              </a:spcAft>
              <a:buFontTx/>
              <a:buNone/>
            </a:pPr>
            <a:endParaRPr lang="en-US" altLang="en-US" b="1" dirty="0" smtClean="0"/>
          </a:p>
          <a:p>
            <a:pPr>
              <a:spcAft>
                <a:spcPts val="600"/>
              </a:spcAft>
            </a:pPr>
            <a:endParaRPr lang="en-US" altLang="en-US" b="1" dirty="0" smtClean="0"/>
          </a:p>
          <a:p>
            <a:pPr>
              <a:spcAft>
                <a:spcPts val="600"/>
              </a:spcAft>
            </a:pPr>
            <a:endParaRPr lang="en-US" altLang="en-US"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024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ACE087DF-AE96-4F4B-964E-5FAF573318C3}" type="slidenum">
              <a:rPr lang="en-US" altLang="en-US" sz="1400" smtClean="0">
                <a:cs typeface="Arial" charset="0"/>
              </a:rPr>
              <a:pPr eaLnBrk="1" hangingPunct="1">
                <a:spcBef>
                  <a:spcPct val="0"/>
                </a:spcBef>
                <a:buFontTx/>
                <a:buNone/>
              </a:pPr>
              <a:t>2</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19646" y="67736"/>
            <a:ext cx="8429625" cy="1066800"/>
          </a:xfrm>
        </p:spPr>
        <p:txBody>
          <a:bodyPr/>
          <a:lstStyle/>
          <a:p>
            <a:pPr algn="ctr"/>
            <a:r>
              <a:rPr lang="en-US" altLang="en-US" dirty="0" smtClean="0"/>
              <a:t>Your Final Multiple Score</a:t>
            </a:r>
          </a:p>
        </p:txBody>
      </p:sp>
      <p:sp>
        <p:nvSpPr>
          <p:cNvPr id="27651" name="Rectangle 3"/>
          <p:cNvSpPr>
            <a:spLocks noGrp="1" noChangeArrowheads="1"/>
          </p:cNvSpPr>
          <p:nvPr>
            <p:ph type="body" idx="1"/>
          </p:nvPr>
        </p:nvSpPr>
        <p:spPr>
          <a:xfrm>
            <a:off x="541338" y="1405468"/>
            <a:ext cx="8188325" cy="5075238"/>
          </a:xfrm>
        </p:spPr>
        <p:txBody>
          <a:bodyPr/>
          <a:lstStyle/>
          <a:p>
            <a:pPr>
              <a:spcAft>
                <a:spcPts val="600"/>
              </a:spcAft>
            </a:pPr>
            <a:r>
              <a:rPr lang="en-US" altLang="en-US" sz="2600" dirty="0" smtClean="0"/>
              <a:t>For E-7, FMS comprises a candidate's exam standard score and performance evaluations.  </a:t>
            </a:r>
          </a:p>
          <a:p>
            <a:pPr>
              <a:spcAft>
                <a:spcPts val="600"/>
              </a:spcAft>
            </a:pPr>
            <a:r>
              <a:rPr lang="en-US" altLang="en-US" sz="2600" dirty="0" smtClean="0"/>
              <a:t>For E-4 through E-6, FMS comprises a candidate's exam standard score, performance evaluations, service in paygrade, awards points, education points, and previous performance based points.  </a:t>
            </a:r>
          </a:p>
          <a:p>
            <a:pPr>
              <a:spcAft>
                <a:spcPts val="600"/>
              </a:spcAft>
            </a:pPr>
            <a:r>
              <a:rPr lang="en-US" altLang="en-US" sz="2600" dirty="0" smtClean="0"/>
              <a:t>E-4/5/6 candidates are advanced by quota determination based FMS rank-ordering.  </a:t>
            </a:r>
          </a:p>
          <a:p>
            <a:r>
              <a:rPr lang="en-US" altLang="en-US" sz="2600" dirty="0" smtClean="0"/>
              <a:t>E-7 candidates meeting a predetermined percent of rating population are sent to the selection board based on FMS rank-ordering</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2765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38746720-6847-44D1-938C-F54A5785208D}" type="slidenum">
              <a:rPr lang="en-US" altLang="en-US" sz="1400" smtClean="0">
                <a:cs typeface="Arial" charset="0"/>
              </a:rPr>
              <a:pPr eaLnBrk="1" hangingPunct="1">
                <a:spcBef>
                  <a:spcPct val="0"/>
                </a:spcBef>
                <a:buFontTx/>
                <a:buNone/>
              </a:pPr>
              <a:t>20</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0411" y="66675"/>
            <a:ext cx="8429625" cy="1066800"/>
          </a:xfrm>
        </p:spPr>
        <p:txBody>
          <a:bodyPr/>
          <a:lstStyle/>
          <a:p>
            <a:pPr algn="ctr"/>
            <a:r>
              <a:rPr lang="en-US" altLang="en-US" sz="2800" dirty="0" smtClean="0"/>
              <a:t> Final Multiple Score Chart</a:t>
            </a:r>
            <a:br>
              <a:rPr lang="en-US" altLang="en-US" sz="2800" dirty="0" smtClean="0"/>
            </a:br>
            <a:r>
              <a:rPr lang="en-US" altLang="en-US" sz="2800" dirty="0" smtClean="0"/>
              <a:t>E4 Through E7</a:t>
            </a:r>
          </a:p>
        </p:txBody>
      </p:sp>
      <p:sp>
        <p:nvSpPr>
          <p:cNvPr id="13" name="TextBox 12"/>
          <p:cNvSpPr txBox="1"/>
          <p:nvPr/>
        </p:nvSpPr>
        <p:spPr>
          <a:xfrm>
            <a:off x="7991475" y="6615113"/>
            <a:ext cx="733425" cy="261937"/>
          </a:xfrm>
          <a:prstGeom prst="rect">
            <a:avLst/>
          </a:prstGeom>
          <a:noFill/>
        </p:spPr>
        <p:txBody>
          <a:bodyPr wrap="none">
            <a:spAutoFit/>
          </a:bodyPr>
          <a:lstStyle/>
          <a:p>
            <a:pPr>
              <a:defRPr/>
            </a:pPr>
            <a:r>
              <a:rPr lang="en-US" sz="1100" b="1" dirty="0">
                <a:latin typeface="+mj-lt"/>
              </a:rPr>
              <a:t>02/11/14</a:t>
            </a:r>
          </a:p>
        </p:txBody>
      </p:sp>
      <p:sp>
        <p:nvSpPr>
          <p:cNvPr id="10"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27" y="1696783"/>
            <a:ext cx="7161352" cy="4483885"/>
          </a:xfrm>
          <a:prstGeom prst="rect">
            <a:avLst/>
          </a:prstGeom>
        </p:spPr>
      </p:pic>
      <p:sp>
        <p:nvSpPr>
          <p:cNvPr id="5" name="TextBox 4"/>
          <p:cNvSpPr txBox="1"/>
          <p:nvPr/>
        </p:nvSpPr>
        <p:spPr>
          <a:xfrm>
            <a:off x="1078297" y="1402434"/>
            <a:ext cx="7034426" cy="276999"/>
          </a:xfrm>
          <a:prstGeom prst="rect">
            <a:avLst/>
          </a:prstGeom>
          <a:noFill/>
        </p:spPr>
        <p:txBody>
          <a:bodyPr wrap="none" rtlCol="0">
            <a:spAutoFit/>
          </a:bodyPr>
          <a:lstStyle/>
          <a:p>
            <a:r>
              <a:rPr lang="en-US" sz="1200" b="1" i="1" dirty="0" smtClean="0">
                <a:latin typeface="+mn-lt"/>
              </a:rPr>
              <a:t>FINAL MULTIPLE SCORE COMPUTATIONS EFFECTIVE AUG/SEP 2014 (CYCLES 095 AND 224)</a:t>
            </a:r>
            <a:endParaRPr lang="en-US" sz="1200" b="1" i="1" dirty="0">
              <a:latin typeface="+mn-lt"/>
            </a:endParaRPr>
          </a:p>
        </p:txBody>
      </p:sp>
      <p:sp>
        <p:nvSpPr>
          <p:cNvPr id="11" name="TextBox 10"/>
          <p:cNvSpPr txBox="1"/>
          <p:nvPr/>
        </p:nvSpPr>
        <p:spPr>
          <a:xfrm>
            <a:off x="1479172" y="6230403"/>
            <a:ext cx="6148222" cy="276999"/>
          </a:xfrm>
          <a:prstGeom prst="rect">
            <a:avLst/>
          </a:prstGeom>
          <a:noFill/>
        </p:spPr>
        <p:txBody>
          <a:bodyPr wrap="none" rtlCol="0">
            <a:spAutoFit/>
          </a:bodyPr>
          <a:lstStyle/>
          <a:p>
            <a:r>
              <a:rPr lang="en-US" sz="1200" b="1" i="1" dirty="0" smtClean="0">
                <a:latin typeface="+mn-lt"/>
              </a:rPr>
              <a:t>REFER TO NAVADMINS 301/07 AND 304/07 FOR PREVIOUS FMS COMPUTATIONS</a:t>
            </a:r>
            <a:endParaRPr lang="en-US" sz="1200" b="1" i="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0411" y="66675"/>
            <a:ext cx="8429625" cy="1066800"/>
          </a:xfrm>
        </p:spPr>
        <p:txBody>
          <a:bodyPr/>
          <a:lstStyle/>
          <a:p>
            <a:pPr algn="ctr"/>
            <a:r>
              <a:rPr lang="en-US" altLang="en-US" sz="2800" dirty="0" smtClean="0"/>
              <a:t> Final Multiple Score </a:t>
            </a:r>
            <a:r>
              <a:rPr lang="en-US" altLang="en-US" sz="2800" dirty="0" smtClean="0"/>
              <a:t>App</a:t>
            </a:r>
            <a:endParaRPr lang="en-US" altLang="en-US" sz="2800" dirty="0" smtClean="0"/>
          </a:p>
        </p:txBody>
      </p:sp>
      <p:sp>
        <p:nvSpPr>
          <p:cNvPr id="10"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pic>
        <p:nvPicPr>
          <p:cNvPr id="7170" name="Picture 2" descr="C:\Users\christina.wagner\Desktop\Neas brief\IMG_29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36" y="1524000"/>
            <a:ext cx="7669563" cy="489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7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1475" y="0"/>
            <a:ext cx="8429625" cy="1066800"/>
          </a:xfrm>
        </p:spPr>
        <p:txBody>
          <a:bodyPr/>
          <a:lstStyle/>
          <a:p>
            <a:pPr algn="ctr"/>
            <a:r>
              <a:rPr lang="en-US" altLang="en-US" dirty="0" smtClean="0"/>
              <a:t>Your Final Multiple Score</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47D0F54D-7163-4778-91AD-C5568119EBF3}" type="slidenum">
              <a:rPr lang="en-US" altLang="en-US" sz="1400" smtClean="0">
                <a:cs typeface="Arial" charset="0"/>
              </a:rPr>
              <a:pPr eaLnBrk="1" hangingPunct="1">
                <a:spcBef>
                  <a:spcPct val="0"/>
                </a:spcBef>
                <a:buFontTx/>
                <a:buNone/>
              </a:pPr>
              <a:t>23</a:t>
            </a:fld>
            <a:endParaRPr lang="en-US" altLang="en-US" sz="1400" smtClean="0">
              <a:cs typeface="Arial" charset="0"/>
            </a:endParaRPr>
          </a:p>
        </p:txBody>
      </p:sp>
      <p:graphicFrame>
        <p:nvGraphicFramePr>
          <p:cNvPr id="8" name="Group 27"/>
          <p:cNvGraphicFramePr>
            <a:graphicFrameLocks noGrp="1"/>
          </p:cNvGraphicFramePr>
          <p:nvPr>
            <p:ph idx="1"/>
            <p:extLst>
              <p:ext uri="{D42A27DB-BD31-4B8C-83A1-F6EECF244321}">
                <p14:modId xmlns:p14="http://schemas.microsoft.com/office/powerpoint/2010/main" val="1610199066"/>
              </p:ext>
            </p:extLst>
          </p:nvPr>
        </p:nvGraphicFramePr>
        <p:xfrm>
          <a:off x="770730" y="2051173"/>
          <a:ext cx="7631113" cy="3697817"/>
        </p:xfrm>
        <a:graphic>
          <a:graphicData uri="http://schemas.openxmlformats.org/drawingml/2006/table">
            <a:tbl>
              <a:tblPr/>
              <a:tblGrid>
                <a:gridCol w="5937250"/>
                <a:gridCol w="1693863"/>
              </a:tblGrid>
              <a:tr h="7094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Early Promote                              </a:t>
                      </a:r>
                    </a:p>
                  </a:txBody>
                  <a:tcPr marL="91446" marR="91446" marT="45715" marB="45715"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 4.00 </a:t>
                      </a:r>
                    </a:p>
                  </a:txBody>
                  <a:tcPr marL="91446" marR="91446" marT="45715" marB="45715" anchor="ctr" horzOverflow="overflow">
                    <a:lnL>
                      <a:noFill/>
                    </a:lnL>
                    <a:lnR>
                      <a:noFill/>
                    </a:lnR>
                    <a:lnT>
                      <a:noFill/>
                    </a:lnT>
                    <a:lnB>
                      <a:noFill/>
                    </a:lnB>
                    <a:lnTlToBr>
                      <a:noFill/>
                    </a:lnTlToBr>
                    <a:lnBlToTr>
                      <a:noFill/>
                    </a:lnBlToTr>
                    <a:noFill/>
                  </a:tcPr>
                </a:tc>
              </a:tr>
              <a:tr h="7094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Must Promote</a:t>
                      </a:r>
                    </a:p>
                  </a:txBody>
                  <a:tcPr marL="91446" marR="91446" marT="45715" marB="45715"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 3.80 </a:t>
                      </a:r>
                    </a:p>
                  </a:txBody>
                  <a:tcPr marL="91446" marR="91446" marT="45715" marB="45715" anchor="ctr" horzOverflow="overflow">
                    <a:lnL>
                      <a:noFill/>
                    </a:lnL>
                    <a:lnR>
                      <a:noFill/>
                    </a:lnR>
                    <a:lnT>
                      <a:noFill/>
                    </a:lnT>
                    <a:lnB>
                      <a:noFill/>
                    </a:lnB>
                    <a:lnTlToBr>
                      <a:noFill/>
                    </a:lnTlToBr>
                    <a:lnBlToTr>
                      <a:noFill/>
                    </a:lnBlToTr>
                    <a:noFill/>
                  </a:tcPr>
                </a:tc>
              </a:tr>
              <a:tr h="7094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Promotable</a:t>
                      </a:r>
                    </a:p>
                  </a:txBody>
                  <a:tcPr marL="91446" marR="91446" marT="45715" marB="45715"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 3.60 </a:t>
                      </a:r>
                    </a:p>
                  </a:txBody>
                  <a:tcPr marL="91446" marR="91446" marT="45715" marB="45715" anchor="ctr" horzOverflow="overflow">
                    <a:lnL>
                      <a:noFill/>
                    </a:lnL>
                    <a:lnR>
                      <a:noFill/>
                    </a:lnR>
                    <a:lnT>
                      <a:noFill/>
                    </a:lnT>
                    <a:lnB>
                      <a:noFill/>
                    </a:lnB>
                    <a:lnTlToBr>
                      <a:noFill/>
                    </a:lnTlToBr>
                    <a:lnBlToTr>
                      <a:noFill/>
                    </a:lnBlToTr>
                    <a:noFill/>
                  </a:tcPr>
                </a:tc>
              </a:tr>
              <a:tr h="7094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Progressing </a:t>
                      </a:r>
                      <a:r>
                        <a:rPr kumimoji="0" lang="en-US" sz="2400" b="0" i="1" u="none" strike="noStrike" cap="none" normalizeH="0" baseline="0" dirty="0" smtClean="0">
                          <a:ln>
                            <a:noFill/>
                          </a:ln>
                          <a:solidFill>
                            <a:schemeClr val="tx1"/>
                          </a:solidFill>
                          <a:effectLst/>
                          <a:latin typeface="Arial" pitchFamily="34" charset="0"/>
                          <a:ea typeface="ＭＳ Ｐゴシック" charset="-128"/>
                        </a:rPr>
                        <a:t>(not a recommendation)</a:t>
                      </a:r>
                      <a:endParaRPr kumimoji="0" lang="en-US" sz="2400" b="0" i="0" u="none" strike="noStrike" cap="none" normalizeH="0" baseline="0" dirty="0" smtClean="0">
                        <a:ln>
                          <a:noFill/>
                        </a:ln>
                        <a:solidFill>
                          <a:schemeClr val="tx1"/>
                        </a:solidFill>
                        <a:effectLst/>
                        <a:latin typeface="Arial" pitchFamily="34" charset="0"/>
                        <a:ea typeface="ＭＳ Ｐゴシック" charset="-128"/>
                      </a:endParaRPr>
                    </a:p>
                  </a:txBody>
                  <a:tcPr marL="91446" marR="91446" marT="45715" marB="45715"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 3.40</a:t>
                      </a:r>
                    </a:p>
                  </a:txBody>
                  <a:tcPr marL="91446" marR="91446" marT="45715" marB="45715" anchor="ctr" horzOverflow="overflow">
                    <a:lnL>
                      <a:noFill/>
                    </a:lnL>
                    <a:lnR>
                      <a:noFill/>
                    </a:lnR>
                    <a:lnT>
                      <a:noFill/>
                    </a:lnT>
                    <a:lnB>
                      <a:noFill/>
                    </a:lnB>
                    <a:lnTlToBr>
                      <a:noFill/>
                    </a:lnTlToBr>
                    <a:lnBlToTr>
                      <a:noFill/>
                    </a:lnBlToTr>
                    <a:noFill/>
                  </a:tcPr>
                </a:tc>
              </a:tr>
              <a:tr h="86006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Significant Problems (</a:t>
                      </a:r>
                      <a:r>
                        <a:rPr kumimoji="0" lang="en-US" sz="2400" b="0" i="1" u="none" strike="noStrike" cap="none" normalizeH="0" baseline="0" dirty="0" smtClean="0">
                          <a:ln>
                            <a:noFill/>
                          </a:ln>
                          <a:solidFill>
                            <a:schemeClr val="tx1"/>
                          </a:solidFill>
                          <a:effectLst/>
                          <a:latin typeface="Arial" pitchFamily="34" charset="0"/>
                          <a:ea typeface="ＭＳ Ｐゴシック" charset="-128"/>
                        </a:rPr>
                        <a:t>not recommended)</a:t>
                      </a:r>
                    </a:p>
                  </a:txBody>
                  <a:tcPr marL="91446" marR="91446" marT="45715" marB="45715" anchor="ct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charset="-128"/>
                        </a:rPr>
                        <a:t> = 2.00 </a:t>
                      </a:r>
                    </a:p>
                  </a:txBody>
                  <a:tcPr marL="91446" marR="91446" marT="45715" marB="45715" anchor="ctr" horzOverflow="overflow">
                    <a:lnL>
                      <a:noFill/>
                    </a:lnL>
                    <a:lnR>
                      <a:noFill/>
                    </a:lnR>
                    <a:lnT>
                      <a:noFill/>
                    </a:lnT>
                    <a:lnB>
                      <a:noFill/>
                    </a:lnB>
                    <a:lnTlToBr>
                      <a:noFill/>
                    </a:lnTlToBr>
                    <a:lnBlToTr>
                      <a:noFill/>
                    </a:lnBlToTr>
                    <a:noFill/>
                  </a:tcPr>
                </a:tc>
              </a:tr>
            </a:tbl>
          </a:graphicData>
        </a:graphic>
      </p:graphicFrame>
      <p:sp>
        <p:nvSpPr>
          <p:cNvPr id="29712" name="TextBox 1"/>
          <p:cNvSpPr txBox="1">
            <a:spLocks noChangeArrowheads="1"/>
          </p:cNvSpPr>
          <p:nvPr/>
        </p:nvSpPr>
        <p:spPr bwMode="auto">
          <a:xfrm>
            <a:off x="1857375" y="1441450"/>
            <a:ext cx="5457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lgn="ctr" eaLnBrk="1" hangingPunct="1">
              <a:spcBef>
                <a:spcPct val="0"/>
              </a:spcBef>
              <a:buFontTx/>
              <a:buNone/>
            </a:pPr>
            <a:r>
              <a:rPr lang="en-US" altLang="en-US" sz="2800" u="sng" dirty="0">
                <a:cs typeface="Arial" charset="0"/>
              </a:rPr>
              <a:t>Performance Mark Point </a:t>
            </a:r>
            <a:r>
              <a:rPr lang="en-US" altLang="en-US" sz="2800" u="sng" dirty="0" smtClean="0">
                <a:cs typeface="Arial" charset="0"/>
              </a:rPr>
              <a:t>Values</a:t>
            </a:r>
          </a:p>
        </p:txBody>
      </p:sp>
      <p:sp>
        <p:nvSpPr>
          <p:cNvPr id="2" name="TextBox 1"/>
          <p:cNvSpPr txBox="1"/>
          <p:nvPr/>
        </p:nvSpPr>
        <p:spPr>
          <a:xfrm>
            <a:off x="691356" y="5818909"/>
            <a:ext cx="7989506" cy="461665"/>
          </a:xfrm>
          <a:prstGeom prst="rect">
            <a:avLst/>
          </a:prstGeom>
          <a:noFill/>
        </p:spPr>
        <p:txBody>
          <a:bodyPr wrap="square" rtlCol="0">
            <a:spAutoFit/>
          </a:bodyPr>
          <a:lstStyle/>
          <a:p>
            <a:pPr algn="ctr"/>
            <a:r>
              <a:rPr lang="en-US" b="1" dirty="0" smtClean="0"/>
              <a:t>Performance Mark Average (PMA) vs </a:t>
            </a:r>
            <a:r>
              <a:rPr lang="en-US" b="1" dirty="0"/>
              <a:t>Trait Average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08598583-B4FE-4BB3-9EA0-DAFAC96EEFFC}" type="slidenum">
              <a:rPr lang="en-US" altLang="en-US" sz="1400" smtClean="0">
                <a:cs typeface="Arial" charset="0"/>
              </a:rPr>
              <a:pPr eaLnBrk="1" hangingPunct="1">
                <a:spcBef>
                  <a:spcPct val="0"/>
                </a:spcBef>
                <a:buFontTx/>
                <a:buNone/>
              </a:pPr>
              <a:t>24</a:t>
            </a:fld>
            <a:endParaRPr lang="en-US" altLang="en-US" sz="1400" smtClean="0">
              <a:cs typeface="Arial" charset="0"/>
            </a:endParaRPr>
          </a:p>
        </p:txBody>
      </p:sp>
      <p:sp>
        <p:nvSpPr>
          <p:cNvPr id="31747" name="Rectangle 2"/>
          <p:cNvSpPr>
            <a:spLocks noGrp="1" noChangeArrowheads="1"/>
          </p:cNvSpPr>
          <p:nvPr>
            <p:ph type="title" idx="4294967295"/>
          </p:nvPr>
        </p:nvSpPr>
        <p:spPr>
          <a:xfrm>
            <a:off x="990600" y="33865"/>
            <a:ext cx="8153400" cy="1143000"/>
          </a:xfrm>
        </p:spPr>
        <p:txBody>
          <a:bodyPr/>
          <a:lstStyle/>
          <a:p>
            <a:pPr algn="ctr"/>
            <a:r>
              <a:rPr lang="en-US" altLang="en-US" dirty="0" smtClean="0"/>
              <a:t>Your Final Multiple Score</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graphicFrame>
        <p:nvGraphicFramePr>
          <p:cNvPr id="10" name="Table 9"/>
          <p:cNvGraphicFramePr>
            <a:graphicFrameLocks noGrp="1"/>
          </p:cNvGraphicFramePr>
          <p:nvPr>
            <p:extLst>
              <p:ext uri="{D42A27DB-BD31-4B8C-83A1-F6EECF244321}">
                <p14:modId xmlns:p14="http://schemas.microsoft.com/office/powerpoint/2010/main" val="1158010952"/>
              </p:ext>
            </p:extLst>
          </p:nvPr>
        </p:nvGraphicFramePr>
        <p:xfrm>
          <a:off x="487424" y="1731881"/>
          <a:ext cx="8142288" cy="4206244"/>
        </p:xfrm>
        <a:graphic>
          <a:graphicData uri="http://schemas.openxmlformats.org/drawingml/2006/table">
            <a:tbl>
              <a:tblPr firstRow="1" bandRow="1">
                <a:tableStyleId>{5C22544A-7EE6-4342-B048-85BDC9FD1C3A}</a:tableStyleId>
              </a:tblPr>
              <a:tblGrid>
                <a:gridCol w="6245225"/>
                <a:gridCol w="1897063"/>
              </a:tblGrid>
              <a:tr h="365753">
                <a:tc>
                  <a:txBody>
                    <a:bodyPr/>
                    <a:lstStyle/>
                    <a:p>
                      <a:pPr algn="ctr"/>
                      <a:r>
                        <a:rPr lang="en-US" sz="1800" dirty="0" smtClean="0">
                          <a:solidFill>
                            <a:schemeClr val="tx1"/>
                          </a:solidFill>
                        </a:rPr>
                        <a:t>Award</a:t>
                      </a:r>
                      <a:endParaRPr lang="en-US" sz="1800" dirty="0">
                        <a:solidFill>
                          <a:schemeClr val="tx1"/>
                        </a:solidFill>
                      </a:endParaRPr>
                    </a:p>
                  </a:txBody>
                  <a:tcPr marL="91446" marR="91446" marT="45698" marB="4569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800" dirty="0" smtClean="0">
                          <a:solidFill>
                            <a:schemeClr val="tx1"/>
                          </a:solidFill>
                        </a:rPr>
                        <a:t>Points</a:t>
                      </a:r>
                      <a:endParaRPr lang="en-US" sz="1800" dirty="0">
                        <a:solidFill>
                          <a:schemeClr val="tx1"/>
                        </a:solidFill>
                      </a:endParaRPr>
                    </a:p>
                  </a:txBody>
                  <a:tcPr marL="91446" marR="91446" marT="45698" marB="4569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65753">
                <a:tc>
                  <a:txBody>
                    <a:bodyPr/>
                    <a:lstStyle/>
                    <a:p>
                      <a:r>
                        <a:rPr lang="en-US" sz="1800" dirty="0" smtClean="0"/>
                        <a:t>Joint Service Commendation Medal</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3</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53">
                <a:tc>
                  <a:txBody>
                    <a:bodyPr/>
                    <a:lstStyle/>
                    <a:p>
                      <a:r>
                        <a:rPr lang="en-US" sz="1800" dirty="0" smtClean="0"/>
                        <a:t>Navy and Marine Corps Commendation Medal</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3</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53">
                <a:tc>
                  <a:txBody>
                    <a:bodyPr/>
                    <a:lstStyle/>
                    <a:p>
                      <a:r>
                        <a:rPr lang="en-US" sz="1800" dirty="0" smtClean="0"/>
                        <a:t>Executive Letter of Commendation</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2 (max 1)</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53">
                <a:tc>
                  <a:txBody>
                    <a:bodyPr/>
                    <a:lstStyle/>
                    <a:p>
                      <a:r>
                        <a:rPr lang="en-US" sz="1800" dirty="0" smtClean="0"/>
                        <a:t>Joint Service Achievement Medal</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2</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53">
                <a:tc>
                  <a:txBody>
                    <a:bodyPr/>
                    <a:lstStyle/>
                    <a:p>
                      <a:r>
                        <a:rPr lang="en-US" sz="1800" dirty="0" smtClean="0"/>
                        <a:t>Navy and Marine Corps</a:t>
                      </a:r>
                      <a:r>
                        <a:rPr lang="en-US" sz="1800" baseline="0" dirty="0" smtClean="0"/>
                        <a:t> Achievement Medal</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2</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53">
                <a:tc>
                  <a:txBody>
                    <a:bodyPr/>
                    <a:lstStyle/>
                    <a:p>
                      <a:r>
                        <a:rPr lang="en-US" sz="1800" dirty="0" smtClean="0"/>
                        <a:t>Combat Action Ribbon</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2</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53">
                <a:tc>
                  <a:txBody>
                    <a:bodyPr/>
                    <a:lstStyle/>
                    <a:p>
                      <a:r>
                        <a:rPr lang="en-US" sz="1800" dirty="0" smtClean="0"/>
                        <a:t>Gold Life</a:t>
                      </a:r>
                      <a:r>
                        <a:rPr lang="en-US" sz="1800" baseline="0" dirty="0" smtClean="0"/>
                        <a:t> Saving Medal</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2</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10">
                <a:tc>
                  <a:txBody>
                    <a:bodyPr/>
                    <a:lstStyle/>
                    <a:p>
                      <a:r>
                        <a:rPr lang="en-US" sz="1800" dirty="0" smtClean="0"/>
                        <a:t>Greater than 90 consecutive</a:t>
                      </a:r>
                      <a:r>
                        <a:rPr lang="en-US" sz="1800" baseline="0" dirty="0" smtClean="0"/>
                        <a:t> days of service certain designated zones / areas</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2</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10">
                <a:tc>
                  <a:txBody>
                    <a:bodyPr/>
                    <a:lstStyle/>
                    <a:p>
                      <a:r>
                        <a:rPr lang="en-US" sz="1800" dirty="0" smtClean="0"/>
                        <a:t>Letter of Commendation</a:t>
                      </a:r>
                      <a:br>
                        <a:rPr lang="en-US" sz="1800" dirty="0" smtClean="0"/>
                      </a:br>
                      <a:r>
                        <a:rPr lang="en-US" sz="1800" baseline="0" dirty="0" smtClean="0"/>
                        <a:t>(Flag / Senior Executive Service)</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1 (max 2)</a:t>
                      </a:r>
                      <a:endParaRPr lang="en-US" sz="1800" dirty="0"/>
                    </a:p>
                  </a:txBody>
                  <a:tcPr marL="91446" marR="91446" marT="45698" marB="456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1473200" y="1493837"/>
            <a:ext cx="6153150" cy="977900"/>
          </a:xfrm>
          <a:prstGeom prst="rect">
            <a:avLst/>
          </a:prstGeom>
          <a:solidFill>
            <a:schemeClr val="bg1"/>
          </a:solidFill>
          <a:ln w="57150">
            <a:solidFill>
              <a:schemeClr val="accent2"/>
            </a:solidFill>
            <a:miter lim="800000"/>
            <a:headEnd/>
            <a:tailEnd/>
          </a:ln>
          <a:effectLst/>
          <a:scene3d>
            <a:camera prst="orthographicFront"/>
            <a:lightRig rig="threePt" dir="t"/>
          </a:scene3d>
          <a:sp3d>
            <a:bevelT/>
          </a:sp3d>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63493" name="Rectangle 5"/>
          <p:cNvSpPr>
            <a:spLocks noChangeArrowheads="1"/>
          </p:cNvSpPr>
          <p:nvPr/>
        </p:nvSpPr>
        <p:spPr bwMode="auto">
          <a:xfrm>
            <a:off x="1463675" y="3030537"/>
            <a:ext cx="2536825" cy="933450"/>
          </a:xfrm>
          <a:prstGeom prst="rect">
            <a:avLst/>
          </a:prstGeom>
          <a:solidFill>
            <a:schemeClr val="bg1"/>
          </a:solidFill>
          <a:ln w="57150">
            <a:solidFill>
              <a:srgbClr val="009900"/>
            </a:solidFill>
            <a:miter lim="800000"/>
            <a:headEnd/>
            <a:tailEnd/>
          </a:ln>
          <a:effectLst/>
          <a:scene3d>
            <a:camera prst="orthographicFront"/>
            <a:lightRig rig="threePt" dir="t"/>
          </a:scene3d>
          <a:sp3d>
            <a:bevelT/>
          </a:sp3d>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63494" name="Rectangle 6"/>
          <p:cNvSpPr>
            <a:spLocks noChangeArrowheads="1"/>
          </p:cNvSpPr>
          <p:nvPr/>
        </p:nvSpPr>
        <p:spPr bwMode="auto">
          <a:xfrm>
            <a:off x="5122863" y="3030537"/>
            <a:ext cx="2520950" cy="933450"/>
          </a:xfrm>
          <a:prstGeom prst="rect">
            <a:avLst/>
          </a:prstGeom>
          <a:solidFill>
            <a:schemeClr val="bg1"/>
          </a:solidFill>
          <a:ln w="57150">
            <a:solidFill>
              <a:srgbClr val="FF0000"/>
            </a:solidFill>
            <a:miter lim="800000"/>
            <a:headEnd/>
            <a:tailEnd/>
          </a:ln>
          <a:effectLst/>
          <a:scene3d>
            <a:camera prst="orthographicFront"/>
            <a:lightRig rig="threePt" dir="t"/>
          </a:scene3d>
          <a:sp3d>
            <a:bevelT/>
          </a:sp3d>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63495" name="Rectangle 7"/>
          <p:cNvSpPr>
            <a:spLocks noChangeArrowheads="1"/>
          </p:cNvSpPr>
          <p:nvPr/>
        </p:nvSpPr>
        <p:spPr bwMode="auto">
          <a:xfrm>
            <a:off x="1458913" y="4297362"/>
            <a:ext cx="2536825" cy="933450"/>
          </a:xfrm>
          <a:prstGeom prst="rect">
            <a:avLst/>
          </a:prstGeom>
          <a:solidFill>
            <a:schemeClr val="bg1"/>
          </a:solidFill>
          <a:ln w="57150">
            <a:solidFill>
              <a:srgbClr val="009900"/>
            </a:solidFill>
            <a:miter lim="800000"/>
            <a:headEnd/>
            <a:tailEnd/>
          </a:ln>
          <a:effectLst/>
          <a:scene3d>
            <a:camera prst="orthographicFront"/>
            <a:lightRig rig="threePt" dir="t"/>
          </a:scene3d>
          <a:sp3d>
            <a:bevelT/>
          </a:sp3d>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63496" name="Rectangle 8"/>
          <p:cNvSpPr>
            <a:spLocks noChangeArrowheads="1"/>
          </p:cNvSpPr>
          <p:nvPr/>
        </p:nvSpPr>
        <p:spPr bwMode="auto">
          <a:xfrm>
            <a:off x="1454150" y="5564186"/>
            <a:ext cx="2536825" cy="933450"/>
          </a:xfrm>
          <a:prstGeom prst="rect">
            <a:avLst/>
          </a:prstGeom>
          <a:solidFill>
            <a:schemeClr val="bg1"/>
          </a:solidFill>
          <a:ln w="57150">
            <a:solidFill>
              <a:srgbClr val="009900"/>
            </a:solidFill>
            <a:miter lim="800000"/>
            <a:headEnd/>
            <a:tailEnd/>
          </a:ln>
          <a:effectLst/>
          <a:scene3d>
            <a:camera prst="orthographicFront"/>
            <a:lightRig rig="threePt" dir="t"/>
          </a:scene3d>
          <a:sp3d>
            <a:bevelT/>
          </a:sp3d>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63497" name="Rectangle 9"/>
          <p:cNvSpPr>
            <a:spLocks noChangeArrowheads="1"/>
          </p:cNvSpPr>
          <p:nvPr/>
        </p:nvSpPr>
        <p:spPr bwMode="auto">
          <a:xfrm>
            <a:off x="5143500" y="4300537"/>
            <a:ext cx="2520950" cy="933450"/>
          </a:xfrm>
          <a:prstGeom prst="rect">
            <a:avLst/>
          </a:prstGeom>
          <a:solidFill>
            <a:schemeClr val="bg1"/>
          </a:solidFill>
          <a:ln w="57150">
            <a:solidFill>
              <a:srgbClr val="FF0000"/>
            </a:solidFill>
            <a:miter lim="800000"/>
            <a:headEnd/>
            <a:tailEnd/>
          </a:ln>
          <a:effectLst/>
          <a:scene3d>
            <a:camera prst="orthographicFront"/>
            <a:lightRig rig="threePt" dir="t"/>
          </a:scene3d>
          <a:sp3d>
            <a:bevelT/>
          </a:sp3d>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63498" name="Rectangle 10"/>
          <p:cNvSpPr>
            <a:spLocks noChangeArrowheads="1"/>
          </p:cNvSpPr>
          <p:nvPr/>
        </p:nvSpPr>
        <p:spPr bwMode="auto">
          <a:xfrm>
            <a:off x="5155671" y="5570538"/>
            <a:ext cx="2520950" cy="933450"/>
          </a:xfrm>
          <a:prstGeom prst="rect">
            <a:avLst/>
          </a:prstGeom>
          <a:solidFill>
            <a:schemeClr val="bg1"/>
          </a:solidFill>
          <a:ln w="57150">
            <a:solidFill>
              <a:srgbClr val="FF0000"/>
            </a:solidFill>
            <a:miter lim="800000"/>
            <a:headEnd/>
            <a:tailEnd/>
          </a:ln>
          <a:effectLst/>
          <a:scene3d>
            <a:camera prst="orthographicFront"/>
            <a:lightRig rig="threePt" dir="t"/>
          </a:scene3d>
          <a:sp3d>
            <a:bevelT/>
          </a:sp3d>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63500" name="Text Box 12"/>
          <p:cNvSpPr txBox="1">
            <a:spLocks noChangeArrowheads="1"/>
          </p:cNvSpPr>
          <p:nvPr/>
        </p:nvSpPr>
        <p:spPr bwMode="auto">
          <a:xfrm>
            <a:off x="1543050" y="1558925"/>
            <a:ext cx="6083300" cy="923925"/>
          </a:xfrm>
          <a:prstGeom prst="rect">
            <a:avLst/>
          </a:prstGeom>
          <a:noFill/>
          <a:ln w="9525">
            <a:noFill/>
            <a:miter lim="800000"/>
            <a:headEnd/>
            <a:tailEnd/>
          </a:ln>
          <a:effectLst/>
        </p:spPr>
        <p:txBody>
          <a:bodyPr>
            <a:spAutoFit/>
          </a:bodyPr>
          <a:lstStyle/>
          <a:p>
            <a:pPr algn="ctr">
              <a:defRPr/>
            </a:pPr>
            <a:r>
              <a:rPr lang="en-US" sz="1800" b="1" i="1" dirty="0">
                <a:latin typeface="Arial" charset="0"/>
              </a:rPr>
              <a:t>CNO/COMNAVRESFOR and the Enlisted Community Managers Determine Vacancies Based on Projected Gains and Losses</a:t>
            </a:r>
          </a:p>
        </p:txBody>
      </p:sp>
      <p:sp>
        <p:nvSpPr>
          <p:cNvPr id="63501" name="Text Box 13"/>
          <p:cNvSpPr txBox="1">
            <a:spLocks noChangeArrowheads="1"/>
          </p:cNvSpPr>
          <p:nvPr/>
        </p:nvSpPr>
        <p:spPr bwMode="auto">
          <a:xfrm>
            <a:off x="1771650" y="3165475"/>
            <a:ext cx="1901825" cy="708025"/>
          </a:xfrm>
          <a:prstGeom prst="rect">
            <a:avLst/>
          </a:prstGeom>
          <a:noFill/>
          <a:ln w="9525">
            <a:noFill/>
            <a:miter lim="800000"/>
            <a:headEnd/>
            <a:tailEnd/>
          </a:ln>
          <a:effectLst/>
        </p:spPr>
        <p:txBody>
          <a:bodyPr>
            <a:spAutoFit/>
          </a:bodyPr>
          <a:lstStyle/>
          <a:p>
            <a:pPr algn="ctr">
              <a:defRPr/>
            </a:pPr>
            <a:r>
              <a:rPr lang="en-US" sz="2000" b="1" i="1" dirty="0">
                <a:latin typeface="Arial" charset="0"/>
              </a:rPr>
              <a:t>E4 / E5 / E6</a:t>
            </a:r>
          </a:p>
          <a:p>
            <a:pPr algn="ctr">
              <a:defRPr/>
            </a:pPr>
            <a:r>
              <a:rPr lang="en-US" sz="2000" b="1" i="1" dirty="0">
                <a:latin typeface="Arial" charset="0"/>
              </a:rPr>
              <a:t>Vacancies</a:t>
            </a:r>
          </a:p>
        </p:txBody>
      </p:sp>
      <p:sp>
        <p:nvSpPr>
          <p:cNvPr id="63502" name="Text Box 14"/>
          <p:cNvSpPr txBox="1">
            <a:spLocks noChangeArrowheads="1"/>
          </p:cNvSpPr>
          <p:nvPr/>
        </p:nvSpPr>
        <p:spPr bwMode="auto">
          <a:xfrm>
            <a:off x="5426075" y="3165475"/>
            <a:ext cx="1901825" cy="708025"/>
          </a:xfrm>
          <a:prstGeom prst="rect">
            <a:avLst/>
          </a:prstGeom>
          <a:noFill/>
          <a:ln w="9525">
            <a:noFill/>
            <a:miter lim="800000"/>
            <a:headEnd/>
            <a:tailEnd/>
          </a:ln>
          <a:effectLst/>
        </p:spPr>
        <p:txBody>
          <a:bodyPr>
            <a:spAutoFit/>
          </a:bodyPr>
          <a:lstStyle/>
          <a:p>
            <a:pPr algn="ctr">
              <a:defRPr/>
            </a:pPr>
            <a:r>
              <a:rPr lang="en-US" sz="2000" b="1" i="1" dirty="0">
                <a:latin typeface="Arial" charset="0"/>
              </a:rPr>
              <a:t>E7 / E8 / E9</a:t>
            </a:r>
          </a:p>
          <a:p>
            <a:pPr algn="ctr">
              <a:defRPr/>
            </a:pPr>
            <a:r>
              <a:rPr lang="en-US" sz="2000" b="1" i="1" dirty="0">
                <a:latin typeface="Arial" charset="0"/>
              </a:rPr>
              <a:t>Vacancies</a:t>
            </a:r>
          </a:p>
        </p:txBody>
      </p:sp>
      <p:sp>
        <p:nvSpPr>
          <p:cNvPr id="63503" name="Text Box 15"/>
          <p:cNvSpPr txBox="1">
            <a:spLocks noChangeArrowheads="1"/>
          </p:cNvSpPr>
          <p:nvPr/>
        </p:nvSpPr>
        <p:spPr bwMode="auto">
          <a:xfrm>
            <a:off x="1517650" y="4430713"/>
            <a:ext cx="2430463" cy="646112"/>
          </a:xfrm>
          <a:prstGeom prst="rect">
            <a:avLst/>
          </a:prstGeom>
          <a:noFill/>
          <a:ln w="9525">
            <a:noFill/>
            <a:miter lim="800000"/>
            <a:headEnd/>
            <a:tailEnd/>
          </a:ln>
          <a:effectLst/>
        </p:spPr>
        <p:txBody>
          <a:bodyPr>
            <a:spAutoFit/>
          </a:bodyPr>
          <a:lstStyle/>
          <a:p>
            <a:pPr algn="ctr">
              <a:defRPr/>
            </a:pPr>
            <a:r>
              <a:rPr lang="en-US" sz="1800" b="1" i="1" dirty="0">
                <a:latin typeface="Arial" charset="0"/>
              </a:rPr>
              <a:t>OPNAV</a:t>
            </a:r>
          </a:p>
          <a:p>
            <a:pPr algn="ctr">
              <a:defRPr/>
            </a:pPr>
            <a:r>
              <a:rPr lang="en-US" sz="1800" b="1" i="1" dirty="0">
                <a:latin typeface="Arial" charset="0"/>
              </a:rPr>
              <a:t> Determined Quotas</a:t>
            </a:r>
          </a:p>
        </p:txBody>
      </p:sp>
      <p:sp>
        <p:nvSpPr>
          <p:cNvPr id="63504" name="Text Box 16"/>
          <p:cNvSpPr txBox="1">
            <a:spLocks noChangeArrowheads="1"/>
          </p:cNvSpPr>
          <p:nvPr/>
        </p:nvSpPr>
        <p:spPr bwMode="auto">
          <a:xfrm>
            <a:off x="5224463" y="4329113"/>
            <a:ext cx="2278062" cy="923925"/>
          </a:xfrm>
          <a:prstGeom prst="rect">
            <a:avLst/>
          </a:prstGeom>
          <a:noFill/>
          <a:ln w="9525">
            <a:noFill/>
            <a:miter lim="800000"/>
            <a:headEnd/>
            <a:tailEnd/>
          </a:ln>
          <a:effectLst/>
        </p:spPr>
        <p:txBody>
          <a:bodyPr>
            <a:spAutoFit/>
          </a:bodyPr>
          <a:lstStyle/>
          <a:p>
            <a:pPr algn="ctr">
              <a:defRPr/>
            </a:pPr>
            <a:r>
              <a:rPr lang="en-US" sz="1800" b="1" i="1" dirty="0">
                <a:latin typeface="Arial" charset="0"/>
              </a:rPr>
              <a:t>PERS Selection Board. Quotas Predetermined.</a:t>
            </a:r>
          </a:p>
        </p:txBody>
      </p:sp>
      <p:sp>
        <p:nvSpPr>
          <p:cNvPr id="63505" name="Text Box 17"/>
          <p:cNvSpPr txBox="1">
            <a:spLocks noChangeArrowheads="1"/>
          </p:cNvSpPr>
          <p:nvPr/>
        </p:nvSpPr>
        <p:spPr bwMode="auto">
          <a:xfrm>
            <a:off x="1552575" y="5564188"/>
            <a:ext cx="2262188" cy="923925"/>
          </a:xfrm>
          <a:prstGeom prst="rect">
            <a:avLst/>
          </a:prstGeom>
          <a:noFill/>
          <a:ln w="9525">
            <a:noFill/>
            <a:miter lim="800000"/>
            <a:headEnd/>
            <a:tailEnd/>
          </a:ln>
          <a:effectLst/>
        </p:spPr>
        <p:txBody>
          <a:bodyPr>
            <a:spAutoFit/>
          </a:bodyPr>
          <a:lstStyle/>
          <a:p>
            <a:pPr algn="ctr">
              <a:defRPr/>
            </a:pPr>
            <a:r>
              <a:rPr lang="en-US" sz="1800" b="1" i="1" dirty="0">
                <a:latin typeface="Arial" charset="0"/>
              </a:rPr>
              <a:t>Selected for Advancement Based on FMS</a:t>
            </a:r>
          </a:p>
        </p:txBody>
      </p:sp>
      <p:sp>
        <p:nvSpPr>
          <p:cNvPr id="63506" name="Text Box 18"/>
          <p:cNvSpPr txBox="1">
            <a:spLocks noChangeArrowheads="1"/>
          </p:cNvSpPr>
          <p:nvPr/>
        </p:nvSpPr>
        <p:spPr bwMode="auto">
          <a:xfrm>
            <a:off x="5111750" y="5556248"/>
            <a:ext cx="2638425" cy="954088"/>
          </a:xfrm>
          <a:prstGeom prst="rect">
            <a:avLst/>
          </a:prstGeom>
          <a:noFill/>
          <a:ln w="9525">
            <a:noFill/>
            <a:miter lim="800000"/>
            <a:headEnd/>
            <a:tailEnd/>
          </a:ln>
          <a:effectLst/>
          <a:scene3d>
            <a:camera prst="orthographicFront"/>
            <a:lightRig rig="threePt" dir="t"/>
          </a:scene3d>
          <a:sp3d>
            <a:bevelT/>
          </a:sp3d>
        </p:spPr>
        <p:txBody>
          <a:bodyPr>
            <a:spAutoFit/>
          </a:bodyPr>
          <a:lstStyle/>
          <a:p>
            <a:pPr algn="ctr">
              <a:defRPr/>
            </a:pPr>
            <a:r>
              <a:rPr lang="en-US" sz="1800" b="1" i="1" dirty="0">
                <a:latin typeface="Arial" charset="0"/>
              </a:rPr>
              <a:t>Selected for Advancement Based on Selection Boards</a:t>
            </a:r>
          </a:p>
        </p:txBody>
      </p:sp>
      <p:sp>
        <p:nvSpPr>
          <p:cNvPr id="63507" name="Line 19"/>
          <p:cNvSpPr>
            <a:spLocks noChangeShapeType="1"/>
          </p:cNvSpPr>
          <p:nvPr/>
        </p:nvSpPr>
        <p:spPr bwMode="auto">
          <a:xfrm>
            <a:off x="2679700" y="2737380"/>
            <a:ext cx="3613150" cy="0"/>
          </a:xfrm>
          <a:prstGeom prst="line">
            <a:avLst/>
          </a:prstGeom>
          <a:noFill/>
          <a:ln w="38100">
            <a:solidFill>
              <a:schemeClr val="tx1"/>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charset="0"/>
            </a:endParaRPr>
          </a:p>
        </p:txBody>
      </p:sp>
      <p:sp>
        <p:nvSpPr>
          <p:cNvPr id="63508" name="Line 20"/>
          <p:cNvSpPr>
            <a:spLocks noChangeShapeType="1"/>
          </p:cNvSpPr>
          <p:nvPr/>
        </p:nvSpPr>
        <p:spPr bwMode="auto">
          <a:xfrm>
            <a:off x="2696105" y="2728913"/>
            <a:ext cx="0" cy="269875"/>
          </a:xfrm>
          <a:prstGeom prst="line">
            <a:avLst/>
          </a:prstGeom>
          <a:noFill/>
          <a:ln w="381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latin typeface="Arial" charset="0"/>
            </a:endParaRPr>
          </a:p>
        </p:txBody>
      </p:sp>
      <p:sp>
        <p:nvSpPr>
          <p:cNvPr id="63509" name="Line 21"/>
          <p:cNvSpPr>
            <a:spLocks noChangeShapeType="1"/>
          </p:cNvSpPr>
          <p:nvPr/>
        </p:nvSpPr>
        <p:spPr bwMode="auto">
          <a:xfrm>
            <a:off x="6272213" y="2732088"/>
            <a:ext cx="0" cy="269875"/>
          </a:xfrm>
          <a:prstGeom prst="line">
            <a:avLst/>
          </a:prstGeom>
          <a:noFill/>
          <a:ln w="381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latin typeface="Arial" charset="0"/>
            </a:endParaRPr>
          </a:p>
        </p:txBody>
      </p:sp>
      <p:sp>
        <p:nvSpPr>
          <p:cNvPr id="63510" name="Line 22"/>
          <p:cNvSpPr>
            <a:spLocks noChangeShapeType="1"/>
          </p:cNvSpPr>
          <p:nvPr/>
        </p:nvSpPr>
        <p:spPr bwMode="auto">
          <a:xfrm>
            <a:off x="4538663" y="2517774"/>
            <a:ext cx="0" cy="225425"/>
          </a:xfrm>
          <a:prstGeom prst="line">
            <a:avLst/>
          </a:prstGeom>
          <a:noFill/>
          <a:ln w="38100">
            <a:solidFill>
              <a:schemeClr val="tx1"/>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charset="0"/>
            </a:endParaRPr>
          </a:p>
        </p:txBody>
      </p:sp>
      <p:sp>
        <p:nvSpPr>
          <p:cNvPr id="63511" name="Line 23"/>
          <p:cNvSpPr>
            <a:spLocks noChangeShapeType="1"/>
          </p:cNvSpPr>
          <p:nvPr/>
        </p:nvSpPr>
        <p:spPr bwMode="auto">
          <a:xfrm>
            <a:off x="2709863" y="3987799"/>
            <a:ext cx="0" cy="269875"/>
          </a:xfrm>
          <a:prstGeom prst="line">
            <a:avLst/>
          </a:prstGeom>
          <a:noFill/>
          <a:ln w="381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latin typeface="Arial" charset="0"/>
            </a:endParaRPr>
          </a:p>
        </p:txBody>
      </p:sp>
      <p:sp>
        <p:nvSpPr>
          <p:cNvPr id="63512" name="Line 24"/>
          <p:cNvSpPr>
            <a:spLocks noChangeShapeType="1"/>
          </p:cNvSpPr>
          <p:nvPr/>
        </p:nvSpPr>
        <p:spPr bwMode="auto">
          <a:xfrm>
            <a:off x="6340475" y="3989386"/>
            <a:ext cx="0" cy="269875"/>
          </a:xfrm>
          <a:prstGeom prst="line">
            <a:avLst/>
          </a:prstGeom>
          <a:noFill/>
          <a:ln w="381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latin typeface="Arial" charset="0"/>
            </a:endParaRPr>
          </a:p>
        </p:txBody>
      </p:sp>
      <p:sp>
        <p:nvSpPr>
          <p:cNvPr id="63513" name="Line 25"/>
          <p:cNvSpPr>
            <a:spLocks noChangeShapeType="1"/>
          </p:cNvSpPr>
          <p:nvPr/>
        </p:nvSpPr>
        <p:spPr bwMode="auto">
          <a:xfrm>
            <a:off x="2741613" y="5264148"/>
            <a:ext cx="0" cy="269875"/>
          </a:xfrm>
          <a:prstGeom prst="line">
            <a:avLst/>
          </a:prstGeom>
          <a:noFill/>
          <a:ln w="381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latin typeface="Arial" charset="0"/>
            </a:endParaRPr>
          </a:p>
        </p:txBody>
      </p:sp>
      <p:sp>
        <p:nvSpPr>
          <p:cNvPr id="63514" name="Line 26"/>
          <p:cNvSpPr>
            <a:spLocks noChangeShapeType="1"/>
          </p:cNvSpPr>
          <p:nvPr/>
        </p:nvSpPr>
        <p:spPr bwMode="auto">
          <a:xfrm>
            <a:off x="6372225" y="5265736"/>
            <a:ext cx="0" cy="269875"/>
          </a:xfrm>
          <a:prstGeom prst="line">
            <a:avLst/>
          </a:prstGeom>
          <a:noFill/>
          <a:ln w="381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latin typeface="Arial" charset="0"/>
            </a:endParaRPr>
          </a:p>
        </p:txBody>
      </p:sp>
      <p:sp>
        <p:nvSpPr>
          <p:cNvPr id="93" name="Slide Number Placeholder 1"/>
          <p:cNvSpPr>
            <a:spLocks noGrp="1"/>
          </p:cNvSpPr>
          <p:nvPr>
            <p:ph type="sldNum" sz="quarter" idx="10"/>
          </p:nvPr>
        </p:nvSpPr>
        <p:spPr>
          <a:xfrm>
            <a:off x="7239000" y="6400800"/>
            <a:ext cx="1905000" cy="457200"/>
          </a:xfrm>
        </p:spPr>
        <p:txBody>
          <a:bodyPr/>
          <a:lstStyle/>
          <a:p>
            <a:pPr>
              <a:defRPr/>
            </a:pPr>
            <a:endParaRPr lang="en-US" dirty="0" smtClean="0"/>
          </a:p>
          <a:p>
            <a:pPr>
              <a:defRPr/>
            </a:pPr>
            <a:fld id="{1D4D2F5B-065C-4541-BB46-33FA066DD432}" type="slidenum">
              <a:rPr lang="en-US" smtClean="0">
                <a:latin typeface="+mn-lt"/>
              </a:rPr>
              <a:pPr>
                <a:defRPr/>
              </a:pPr>
              <a:t>25</a:t>
            </a:fld>
            <a:endParaRPr lang="en-US" dirty="0" smtClean="0">
              <a:latin typeface="+mn-lt"/>
            </a:endParaRPr>
          </a:p>
        </p:txBody>
      </p:sp>
      <p:sp>
        <p:nvSpPr>
          <p:cNvPr id="94" name="Rectangle 2"/>
          <p:cNvSpPr txBox="1">
            <a:spLocks noChangeArrowheads="1"/>
          </p:cNvSpPr>
          <p:nvPr/>
        </p:nvSpPr>
        <p:spPr>
          <a:xfrm>
            <a:off x="1190625" y="119063"/>
            <a:ext cx="7531100" cy="1143000"/>
          </a:xfrm>
          <a:prstGeom prst="rect">
            <a:avLst/>
          </a:prstGeom>
        </p:spPr>
        <p:txBody>
          <a:bodyPr/>
          <a:lstStyle/>
          <a:p>
            <a:pPr algn="ctr">
              <a:defRPr/>
            </a:pPr>
            <a:r>
              <a:rPr lang="en-US" sz="3600" b="1" i="1" kern="0" dirty="0">
                <a:solidFill>
                  <a:srgbClr val="000066"/>
                </a:solidFill>
                <a:latin typeface="+mj-lt"/>
                <a:ea typeface="+mj-ea"/>
                <a:cs typeface="+mj-cs"/>
              </a:rPr>
              <a:t>Enlisted Advancements</a:t>
            </a:r>
            <a:r>
              <a:rPr lang="en-US" sz="3400" b="1" i="1" kern="0" dirty="0">
                <a:solidFill>
                  <a:srgbClr val="000066"/>
                </a:solidFill>
                <a:latin typeface="+mj-lt"/>
                <a:ea typeface="+mj-ea"/>
                <a:cs typeface="+mj-cs"/>
              </a:rPr>
              <a:t/>
            </a:r>
            <a:br>
              <a:rPr lang="en-US" sz="3400" b="1" i="1" kern="0" dirty="0">
                <a:solidFill>
                  <a:srgbClr val="000066"/>
                </a:solidFill>
                <a:latin typeface="+mj-lt"/>
                <a:ea typeface="+mj-ea"/>
                <a:cs typeface="+mj-cs"/>
              </a:rPr>
            </a:br>
            <a:r>
              <a:rPr lang="en-US" b="1" i="1" kern="0" dirty="0">
                <a:solidFill>
                  <a:srgbClr val="000066"/>
                </a:solidFill>
                <a:latin typeface="+mj-lt"/>
                <a:ea typeface="+mj-ea"/>
                <a:cs typeface="+mj-cs"/>
              </a:rPr>
              <a:t>Made Effective by Quotas, not Your FMS</a:t>
            </a:r>
            <a:endParaRPr lang="en-US" sz="3400" b="1" i="1" kern="0" dirty="0">
              <a:solidFill>
                <a:srgbClr val="000066"/>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3" y="59269"/>
            <a:ext cx="8429625" cy="1066800"/>
          </a:xfrm>
        </p:spPr>
        <p:txBody>
          <a:bodyPr/>
          <a:lstStyle/>
          <a:p>
            <a:pPr algn="ctr"/>
            <a:r>
              <a:rPr lang="en-US" altLang="en-US" dirty="0" smtClean="0"/>
              <a:t>Your Final Multiple Score</a:t>
            </a:r>
          </a:p>
        </p:txBody>
      </p:sp>
      <p:sp>
        <p:nvSpPr>
          <p:cNvPr id="33795" name="Rectangle 3"/>
          <p:cNvSpPr>
            <a:spLocks noGrp="1" noChangeArrowheads="1"/>
          </p:cNvSpPr>
          <p:nvPr>
            <p:ph type="body" idx="1"/>
          </p:nvPr>
        </p:nvSpPr>
        <p:spPr>
          <a:xfrm>
            <a:off x="703263" y="1549400"/>
            <a:ext cx="7747000" cy="4800600"/>
          </a:xfrm>
        </p:spPr>
        <p:txBody>
          <a:bodyPr/>
          <a:lstStyle/>
          <a:p>
            <a:pPr>
              <a:lnSpc>
                <a:spcPct val="150000"/>
              </a:lnSpc>
            </a:pPr>
            <a:r>
              <a:rPr lang="en-US" altLang="en-US" sz="2800" dirty="0" smtClean="0"/>
              <a:t>Pass Not Advanced (PNA) Points: </a:t>
            </a:r>
            <a:endParaRPr lang="en-US" altLang="en-US" sz="2000" dirty="0"/>
          </a:p>
          <a:p>
            <a:pPr lvl="1">
              <a:lnSpc>
                <a:spcPct val="150000"/>
              </a:lnSpc>
            </a:pPr>
            <a:r>
              <a:rPr lang="en-US" dirty="0" smtClean="0"/>
              <a:t>NAVADMIN 114/14</a:t>
            </a:r>
            <a:endParaRPr lang="en-US" altLang="en-US" dirty="0" smtClean="0"/>
          </a:p>
          <a:p>
            <a:pPr lvl="1">
              <a:spcAft>
                <a:spcPts val="600"/>
              </a:spcAft>
            </a:pPr>
            <a:r>
              <a:rPr lang="en-US" altLang="en-US" dirty="0" smtClean="0"/>
              <a:t>Rewarding personnel for “Sustained Superior Performance”</a:t>
            </a:r>
          </a:p>
          <a:p>
            <a:pPr lvl="1">
              <a:spcAft>
                <a:spcPts val="600"/>
              </a:spcAft>
            </a:pPr>
            <a:r>
              <a:rPr lang="en-US" altLang="en-US" dirty="0" smtClean="0"/>
              <a:t>Awarded to those who do well on the exam or evaluations but are not advanced due to quota limitations</a:t>
            </a:r>
          </a:p>
          <a:p>
            <a:pPr lvl="1">
              <a:spcAft>
                <a:spcPts val="600"/>
              </a:spcAft>
            </a:pPr>
            <a:r>
              <a:rPr lang="en-US" altLang="en-US" dirty="0" smtClean="0"/>
              <a:t>Points awarded each exam cycle based on combination of Performance Mark Average (PMA) and Standard Score (SS)</a:t>
            </a:r>
          </a:p>
          <a:p>
            <a:pPr lvl="1">
              <a:spcAft>
                <a:spcPts val="600"/>
              </a:spcAft>
            </a:pPr>
            <a:r>
              <a:rPr lang="en-US" altLang="en-US" dirty="0" smtClean="0"/>
              <a:t>Up to 3.0 PNA points are awarded per exam cycle up to 5 cycles:</a:t>
            </a:r>
          </a:p>
          <a:p>
            <a:pPr lvl="2">
              <a:spcAft>
                <a:spcPts val="600"/>
              </a:spcAft>
            </a:pPr>
            <a:r>
              <a:rPr lang="en-US" altLang="en-US" dirty="0" smtClean="0"/>
              <a:t> 1.5 points max each for PMA based on ranking relative to peers:</a:t>
            </a:r>
          </a:p>
          <a:p>
            <a:pPr lvl="3">
              <a:spcAft>
                <a:spcPts val="600"/>
              </a:spcAft>
            </a:pPr>
            <a:r>
              <a:rPr lang="en-US" altLang="en-US" dirty="0" smtClean="0"/>
              <a:t>Top 25%		= 1.5 points</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3379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704FD8B3-50EE-48B8-BE62-DB4B1150F961}" type="slidenum">
              <a:rPr lang="en-US" altLang="en-US" sz="1400" smtClean="0">
                <a:cs typeface="Arial" charset="0"/>
              </a:rPr>
              <a:pPr eaLnBrk="1" hangingPunct="1">
                <a:spcBef>
                  <a:spcPct val="0"/>
                </a:spcBef>
                <a:buFontTx/>
                <a:buNone/>
              </a:pPr>
              <a:t>26</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06401" y="59269"/>
            <a:ext cx="8429625" cy="1066800"/>
          </a:xfrm>
        </p:spPr>
        <p:txBody>
          <a:bodyPr/>
          <a:lstStyle/>
          <a:p>
            <a:pPr algn="ctr"/>
            <a:r>
              <a:rPr lang="en-US" altLang="en-US" dirty="0" smtClean="0"/>
              <a:t>Publication of Results</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524C5242-7047-4FE0-B476-04976240E16A}" type="slidenum">
              <a:rPr lang="en-US" altLang="en-US" sz="1400" smtClean="0">
                <a:cs typeface="Arial" charset="0"/>
              </a:rPr>
              <a:pPr eaLnBrk="1" hangingPunct="1">
                <a:spcBef>
                  <a:spcPct val="0"/>
                </a:spcBef>
                <a:buFontTx/>
                <a:buNone/>
              </a:pPr>
              <a:t>27</a:t>
            </a:fld>
            <a:endParaRPr lang="en-US" altLang="en-US" sz="1400" smtClean="0">
              <a:cs typeface="Arial" charset="0"/>
            </a:endParaRPr>
          </a:p>
        </p:txBody>
      </p:sp>
      <p:pic>
        <p:nvPicPr>
          <p:cNvPr id="4098" name="Picture 2" descr="C:\Users\christina.wagner\Desktop\Neas brief\PROFILE SHEET 2016-03-01_17-23-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350334"/>
            <a:ext cx="6614928" cy="53047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456660" y="5273749"/>
            <a:ext cx="1839433" cy="28707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9575" y="42335"/>
            <a:ext cx="8429625" cy="1066800"/>
          </a:xfrm>
        </p:spPr>
        <p:txBody>
          <a:bodyPr/>
          <a:lstStyle/>
          <a:p>
            <a:pPr algn="ctr"/>
            <a:r>
              <a:rPr lang="en-US" altLang="en-US" dirty="0" smtClean="0"/>
              <a:t>Publication of Results</a:t>
            </a:r>
          </a:p>
        </p:txBody>
      </p:sp>
      <p:sp>
        <p:nvSpPr>
          <p:cNvPr id="35843" name="Rectangle 3"/>
          <p:cNvSpPr>
            <a:spLocks noGrp="1" noChangeArrowheads="1"/>
          </p:cNvSpPr>
          <p:nvPr>
            <p:ph type="body" idx="1"/>
          </p:nvPr>
        </p:nvSpPr>
        <p:spPr>
          <a:xfrm>
            <a:off x="584200" y="1566863"/>
            <a:ext cx="7967663" cy="4800600"/>
          </a:xfrm>
        </p:spPr>
        <p:txBody>
          <a:bodyPr/>
          <a:lstStyle/>
          <a:p>
            <a:pPr>
              <a:lnSpc>
                <a:spcPct val="150000"/>
              </a:lnSpc>
            </a:pPr>
            <a:r>
              <a:rPr lang="en-US" altLang="en-US" sz="2800" dirty="0" smtClean="0"/>
              <a:t>Advancement Status Discrepancies:</a:t>
            </a:r>
          </a:p>
          <a:p>
            <a:pPr lvl="1"/>
            <a:r>
              <a:rPr lang="en-US" altLang="en-US" dirty="0" smtClean="0"/>
              <a:t>DISC means there is a discrepancy with your advancement information and your Final Multiple Score cannot be calculated until it is corrected through your ESO and the Navy Advancement Center (NAC) with supporting documentation. An unresolved discrepancy can keep an otherwise qualified sailor from being advanced.</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3584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BF2C188B-B0B4-491C-B140-5A6FB32F347D}" type="slidenum">
              <a:rPr lang="en-US" altLang="en-US" sz="1400" smtClean="0">
                <a:cs typeface="Arial" charset="0"/>
              </a:rPr>
              <a:pPr eaLnBrk="1" hangingPunct="1">
                <a:spcBef>
                  <a:spcPct val="0"/>
                </a:spcBef>
                <a:buFontTx/>
                <a:buNone/>
              </a:pPr>
              <a:t>28</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0"/>
            <a:ext cx="8429625" cy="1066800"/>
          </a:xfrm>
        </p:spPr>
        <p:txBody>
          <a:bodyPr/>
          <a:lstStyle/>
          <a:p>
            <a:pPr algn="ctr"/>
            <a:r>
              <a:rPr lang="en-US" altLang="en-US" smtClean="0"/>
              <a:t>Publication of Results</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F4340170-2CA9-4BE6-8B57-DD51FFE44D80}" type="slidenum">
              <a:rPr lang="en-US" altLang="en-US" sz="1400" smtClean="0">
                <a:cs typeface="Arial" charset="0"/>
              </a:rPr>
              <a:pPr eaLnBrk="1" hangingPunct="1">
                <a:spcBef>
                  <a:spcPct val="0"/>
                </a:spcBef>
                <a:buFontTx/>
                <a:buNone/>
              </a:pPr>
              <a:t>29</a:t>
            </a:fld>
            <a:endParaRPr lang="en-US" altLang="en-US" sz="1400" smtClean="0">
              <a:cs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1393825"/>
            <a:ext cx="663892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6756400" y="2749550"/>
            <a:ext cx="349250" cy="9525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2" name="Rectangle 11"/>
          <p:cNvSpPr/>
          <p:nvPr/>
        </p:nvSpPr>
        <p:spPr bwMode="auto">
          <a:xfrm>
            <a:off x="3733800" y="2749550"/>
            <a:ext cx="349250" cy="1524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3728590" y="2700322"/>
            <a:ext cx="341760" cy="200055"/>
          </a:xfrm>
          <a:prstGeom prst="rect">
            <a:avLst/>
          </a:prstGeom>
          <a:noFill/>
        </p:spPr>
        <p:txBody>
          <a:bodyPr wrap="none" rtlCol="0">
            <a:spAutoFit/>
          </a:bodyPr>
          <a:lstStyle/>
          <a:p>
            <a:r>
              <a:rPr lang="en-US" sz="700" b="1" dirty="0" smtClean="0">
                <a:solidFill>
                  <a:srgbClr val="FF0000"/>
                </a:solidFill>
              </a:rPr>
              <a:t>0.00</a:t>
            </a:r>
            <a:endParaRPr lang="en-US" sz="700" b="1" dirty="0">
              <a:solidFill>
                <a:srgbClr val="FF0000"/>
              </a:solidFill>
            </a:endParaRPr>
          </a:p>
        </p:txBody>
      </p:sp>
      <p:sp>
        <p:nvSpPr>
          <p:cNvPr id="13" name="TextBox 12"/>
          <p:cNvSpPr txBox="1"/>
          <p:nvPr/>
        </p:nvSpPr>
        <p:spPr>
          <a:xfrm>
            <a:off x="2470898" y="5377406"/>
            <a:ext cx="1079142" cy="200055"/>
          </a:xfrm>
          <a:prstGeom prst="rect">
            <a:avLst/>
          </a:prstGeom>
          <a:solidFill>
            <a:schemeClr val="bg1"/>
          </a:solidFill>
        </p:spPr>
        <p:txBody>
          <a:bodyPr wrap="none" rtlCol="0">
            <a:spAutoFit/>
          </a:bodyPr>
          <a:lstStyle/>
          <a:p>
            <a:r>
              <a:rPr lang="en-US" sz="700" b="1" dirty="0" smtClean="0">
                <a:solidFill>
                  <a:srgbClr val="FF0000"/>
                </a:solidFill>
              </a:rPr>
              <a:t>DISCREPANCY           </a:t>
            </a:r>
            <a:endParaRPr lang="en-US" sz="7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68407" y="33865"/>
            <a:ext cx="6798733" cy="1143000"/>
          </a:xfrm>
        </p:spPr>
        <p:txBody>
          <a:bodyPr/>
          <a:lstStyle/>
          <a:p>
            <a:pPr algn="ctr"/>
            <a:r>
              <a:rPr lang="en-US" altLang="en-US" dirty="0" smtClean="0"/>
              <a:t>Mission Statement</a:t>
            </a:r>
          </a:p>
        </p:txBody>
      </p:sp>
      <p:sp>
        <p:nvSpPr>
          <p:cNvPr id="11267" name="Content Placeholder 2"/>
          <p:cNvSpPr>
            <a:spLocks noGrp="1"/>
          </p:cNvSpPr>
          <p:nvPr>
            <p:ph idx="1"/>
          </p:nvPr>
        </p:nvSpPr>
        <p:spPr>
          <a:xfrm>
            <a:off x="985303" y="2187066"/>
            <a:ext cx="7168093" cy="3113088"/>
          </a:xfrm>
        </p:spPr>
        <p:txBody>
          <a:bodyPr/>
          <a:lstStyle/>
          <a:p>
            <a:pPr marL="0" indent="0" algn="ctr">
              <a:spcBef>
                <a:spcPts val="1200"/>
              </a:spcBef>
              <a:spcAft>
                <a:spcPts val="1200"/>
              </a:spcAft>
              <a:buFont typeface="Wingdings" pitchFamily="2" charset="2"/>
              <a:buNone/>
            </a:pPr>
            <a:r>
              <a:rPr lang="en-US" altLang="en-US" sz="2800" dirty="0" smtClean="0"/>
              <a:t>Support the Navy's enlisted advancement system by developing and publishing in-rate examinations based on occupational and professional knowledge requirements, and processing exam answer sheets and records to rank-order the most qualified candidates for advancement.</a:t>
            </a:r>
            <a:endParaRPr lang="en-US" altLang="en-US" dirty="0" smtClean="0"/>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44281B09-C0C0-42D1-AED2-624F4C5967A4}" type="slidenum">
              <a:rPr lang="en-US" altLang="en-US" sz="1400" smtClean="0">
                <a:latin typeface="Times New Roman" pitchFamily="18" charset="0"/>
              </a:rPr>
              <a:pPr eaLnBrk="1" hangingPunct="1">
                <a:spcBef>
                  <a:spcPct val="0"/>
                </a:spcBef>
                <a:buFontTx/>
                <a:buNone/>
              </a:pPr>
              <a:t>3</a:t>
            </a:fld>
            <a:endParaRPr lang="en-US" altLang="en-US" sz="1400" smtClean="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50802"/>
            <a:ext cx="8429625" cy="1066800"/>
          </a:xfrm>
        </p:spPr>
        <p:txBody>
          <a:bodyPr/>
          <a:lstStyle/>
          <a:p>
            <a:pPr algn="ctr"/>
            <a:r>
              <a:rPr lang="en-US" altLang="en-US" dirty="0" smtClean="0"/>
              <a:t>Publication of Results</a:t>
            </a:r>
          </a:p>
        </p:txBody>
      </p:sp>
      <p:sp>
        <p:nvSpPr>
          <p:cNvPr id="37891" name="Rectangle 3"/>
          <p:cNvSpPr>
            <a:spLocks noGrp="1" noChangeArrowheads="1"/>
          </p:cNvSpPr>
          <p:nvPr>
            <p:ph type="body" idx="1"/>
          </p:nvPr>
        </p:nvSpPr>
        <p:spPr>
          <a:xfrm>
            <a:off x="507466" y="1304387"/>
            <a:ext cx="8120062" cy="4930775"/>
          </a:xfrm>
        </p:spPr>
        <p:txBody>
          <a:bodyPr/>
          <a:lstStyle/>
          <a:p>
            <a:pPr>
              <a:lnSpc>
                <a:spcPct val="150000"/>
              </a:lnSpc>
            </a:pPr>
            <a:r>
              <a:rPr lang="en-US" altLang="en-US" sz="2800" dirty="0" smtClean="0"/>
              <a:t>Advancement Status Discrepancies:</a:t>
            </a:r>
          </a:p>
          <a:p>
            <a:pPr lvl="1"/>
            <a:r>
              <a:rPr lang="en-US" altLang="en-US" dirty="0" smtClean="0"/>
              <a:t>Common Discrepancies :</a:t>
            </a:r>
          </a:p>
          <a:p>
            <a:pPr lvl="2"/>
            <a:r>
              <a:rPr lang="en-US" altLang="en-US" dirty="0" smtClean="0"/>
              <a:t>Performance Mark Error –  This is the #1 discrepancy.</a:t>
            </a:r>
          </a:p>
          <a:p>
            <a:pPr lvl="2"/>
            <a:r>
              <a:rPr lang="en-US" altLang="en-US" dirty="0" smtClean="0"/>
              <a:t>Insufficient TIR – Your TIR does not match the requirements for the next pay grade and / or an EP Waiver was not submitted.</a:t>
            </a:r>
          </a:p>
          <a:p>
            <a:pPr lvl="2"/>
            <a:r>
              <a:rPr lang="en-US" altLang="en-US" dirty="0" smtClean="0"/>
              <a:t>Wrong Path of Advancement – The rating you took did not match your current rating (BM3 took MA2 exam).</a:t>
            </a:r>
          </a:p>
          <a:p>
            <a:pPr lvl="2"/>
            <a:r>
              <a:rPr lang="en-US" altLang="en-US" dirty="0" smtClean="0"/>
              <a:t>Schools Required – Your answer sheet did not indicate an ‘A’ or ‘C’ school for the ratings requiring school.</a:t>
            </a:r>
          </a:p>
          <a:p>
            <a:pPr lvl="1"/>
            <a:r>
              <a:rPr lang="en-US" altLang="en-US" dirty="0" smtClean="0"/>
              <a:t>Common Corrections:</a:t>
            </a:r>
          </a:p>
          <a:p>
            <a:pPr lvl="2"/>
            <a:r>
              <a:rPr lang="en-US" altLang="en-US" u="sng" dirty="0" smtClean="0">
                <a:solidFill>
                  <a:srgbClr val="FF0000"/>
                </a:solidFill>
              </a:rPr>
              <a:t>Security Clearances – this is a requisite for certain ratings and special programs</a:t>
            </a:r>
          </a:p>
          <a:p>
            <a:pPr lvl="1"/>
            <a:r>
              <a:rPr lang="en-US" altLang="en-US" dirty="0" smtClean="0"/>
              <a:t>How to correct – Contact your Chain of Command and ESO</a:t>
            </a:r>
          </a:p>
          <a:p>
            <a:pPr lvl="1"/>
            <a:r>
              <a:rPr lang="en-US" altLang="en-US" dirty="0" smtClean="0"/>
              <a:t>Cycle 224 had 91,700 test takers with 2,800 discrepancies</a:t>
            </a:r>
          </a:p>
          <a:p>
            <a:pPr lvl="1"/>
            <a:endParaRPr lang="en-US" altLang="en-US"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3789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289EB3BA-7E81-465A-803F-19A368FAEDF1}" type="slidenum">
              <a:rPr lang="en-US" altLang="en-US" sz="1400" smtClean="0">
                <a:cs typeface="Arial" charset="0"/>
              </a:rPr>
              <a:pPr eaLnBrk="1" hangingPunct="1">
                <a:spcBef>
                  <a:spcPct val="0"/>
                </a:spcBef>
                <a:buFontTx/>
                <a:buNone/>
              </a:pPr>
              <a:t>30</a:t>
            </a:fld>
            <a:endParaRPr lang="en-US" altLang="en-US" sz="1400" smtClean="0">
              <a:cs typeface="Arial" charset="0"/>
            </a:endParaRPr>
          </a:p>
        </p:txBody>
      </p:sp>
      <p:cxnSp>
        <p:nvCxnSpPr>
          <p:cNvPr id="37894" name="Straight Connector 7"/>
          <p:cNvCxnSpPr>
            <a:cxnSpLocks noChangeShapeType="1"/>
          </p:cNvCxnSpPr>
          <p:nvPr/>
        </p:nvCxnSpPr>
        <p:spPr bwMode="auto">
          <a:xfrm>
            <a:off x="2409825" y="4781550"/>
            <a:ext cx="66675" cy="0"/>
          </a:xfrm>
          <a:prstGeom prst="line">
            <a:avLst/>
          </a:prstGeom>
          <a:noFill/>
          <a:ln w="25400" algn="ctr">
            <a:solidFill>
              <a:srgbClr val="7030A0"/>
            </a:solidFill>
            <a:round/>
            <a:headEnd/>
            <a:tailE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42335"/>
            <a:ext cx="8429625" cy="1066800"/>
          </a:xfrm>
        </p:spPr>
        <p:txBody>
          <a:bodyPr/>
          <a:lstStyle/>
          <a:p>
            <a:pPr algn="ctr"/>
            <a:r>
              <a:rPr lang="en-US" altLang="en-US" dirty="0" smtClean="0"/>
              <a:t>Publication of Results</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982F22F8-E06E-41E2-918A-4A69A92DEBCF}" type="slidenum">
              <a:rPr lang="en-US" altLang="en-US" sz="1400" smtClean="0">
                <a:cs typeface="Arial" charset="0"/>
              </a:rPr>
              <a:pPr eaLnBrk="1" hangingPunct="1">
                <a:spcBef>
                  <a:spcPct val="0"/>
                </a:spcBef>
                <a:buFontTx/>
                <a:buNone/>
              </a:pPr>
              <a:t>31</a:t>
            </a:fld>
            <a:endParaRPr lang="en-US" altLang="en-US" sz="1400" smtClean="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33457585"/>
              </p:ext>
            </p:extLst>
          </p:nvPr>
        </p:nvGraphicFramePr>
        <p:xfrm>
          <a:off x="996156" y="1590675"/>
          <a:ext cx="7138727" cy="4356103"/>
        </p:xfrm>
        <a:graphic>
          <a:graphicData uri="http://schemas.openxmlformats.org/drawingml/2006/table">
            <a:tbl>
              <a:tblPr firstRow="1" bandRow="1">
                <a:tableStyleId>{F5AB1C69-6EDB-4FF4-983F-18BD219EF322}</a:tableStyleId>
              </a:tblPr>
              <a:tblGrid>
                <a:gridCol w="7138727"/>
              </a:tblGrid>
              <a:tr h="395236">
                <a:tc>
                  <a:txBody>
                    <a:bodyPr/>
                    <a:lstStyle/>
                    <a:p>
                      <a:pPr algn="ctr"/>
                      <a:r>
                        <a:rPr lang="en-US" sz="1800" b="1" dirty="0" smtClean="0">
                          <a:solidFill>
                            <a:schemeClr val="tx1"/>
                          </a:solidFill>
                        </a:rPr>
                        <a:t>Examples of Common Discrepancies:</a:t>
                      </a:r>
                      <a:endParaRPr lang="en-US" sz="1800" b="1" dirty="0">
                        <a:solidFill>
                          <a:schemeClr val="tx1"/>
                        </a:solidFill>
                      </a:endParaRPr>
                    </a:p>
                  </a:txBody>
                  <a:tcPr marL="91446" marR="91446" marT="45727" marB="457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r>
              <a:tr h="640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Overwriting bar-coded</a:t>
                      </a:r>
                      <a:r>
                        <a:rPr lang="en-US" sz="1800" baseline="0" dirty="0" smtClean="0"/>
                        <a:t> information with incorrect answer sheet bubbling</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1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Incorrect DOD ID Number</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8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Recording exam rate incorrectly (MM vice MMN)</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or ‘C’ School not marked</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Missing or incorrect PMA</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SELRES not providing SIPG</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Not meeting special</a:t>
                      </a:r>
                      <a:r>
                        <a:rPr lang="en-US" sz="1800" baseline="0" dirty="0" smtClean="0"/>
                        <a:t> rating requirements</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823">
                <a:tc>
                  <a:txBody>
                    <a:bodyPr/>
                    <a:lstStyle/>
                    <a:p>
                      <a:r>
                        <a:rPr lang="en-US" sz="1800" dirty="0" smtClean="0"/>
                        <a:t>Name</a:t>
                      </a:r>
                      <a:r>
                        <a:rPr lang="en-US" sz="1800" baseline="0" dirty="0" smtClean="0"/>
                        <a:t> doesn’t match</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823">
                <a:tc>
                  <a:txBody>
                    <a:bodyPr/>
                    <a:lstStyle/>
                    <a:p>
                      <a:r>
                        <a:rPr lang="en-US" sz="1800" dirty="0" smtClean="0"/>
                        <a:t>Insufficient</a:t>
                      </a:r>
                      <a:r>
                        <a:rPr lang="en-US" sz="1800" baseline="0" dirty="0" smtClean="0"/>
                        <a:t> TIR</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Improper path of advancement</a:t>
                      </a:r>
                      <a:endParaRPr lang="en-US" sz="1800" dirty="0"/>
                    </a:p>
                  </a:txBody>
                  <a:tcPr marL="91446" marR="91446" marT="45727" marB="457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0"/>
            <a:ext cx="8429625" cy="1066800"/>
          </a:xfrm>
        </p:spPr>
        <p:txBody>
          <a:bodyPr/>
          <a:lstStyle/>
          <a:p>
            <a:pPr algn="ctr"/>
            <a:r>
              <a:rPr lang="en-US" altLang="en-US" smtClean="0"/>
              <a:t>Publication of Results</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CD59CDE5-3554-4F07-BAF5-4D98A88F609F}" type="slidenum">
              <a:rPr lang="en-US" altLang="en-US" sz="1400" smtClean="0">
                <a:cs typeface="Arial" charset="0"/>
              </a:rPr>
              <a:pPr eaLnBrk="1" hangingPunct="1">
                <a:spcBef>
                  <a:spcPct val="0"/>
                </a:spcBef>
                <a:buFontTx/>
                <a:buNone/>
              </a:pPr>
              <a:t>32</a:t>
            </a:fld>
            <a:endParaRPr lang="en-US" altLang="en-US" sz="1400" smtClean="0">
              <a:cs typeface="Arial" charset="0"/>
            </a:endParaRPr>
          </a:p>
        </p:txBody>
      </p:sp>
      <p:pic>
        <p:nvPicPr>
          <p:cNvPr id="39941"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92263" y="1897063"/>
            <a:ext cx="5918200" cy="4559300"/>
          </a:xfrm>
          <a:noFill/>
          <a:ln>
            <a:solidFill>
              <a:schemeClr val="tx1"/>
            </a:solidFill>
            <a:miter lim="800000"/>
            <a:headEnd/>
            <a:tailEnd/>
          </a:ln>
        </p:spPr>
      </p:pic>
      <p:sp>
        <p:nvSpPr>
          <p:cNvPr id="39942" name="TextBox 1"/>
          <p:cNvSpPr txBox="1">
            <a:spLocks noChangeArrowheads="1"/>
          </p:cNvSpPr>
          <p:nvPr/>
        </p:nvSpPr>
        <p:spPr bwMode="auto">
          <a:xfrm>
            <a:off x="219075" y="1314450"/>
            <a:ext cx="875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algn="ctr" eaLnBrk="1" hangingPunct="1">
              <a:spcBef>
                <a:spcPct val="0"/>
              </a:spcBef>
              <a:buFontTx/>
              <a:buNone/>
            </a:pPr>
            <a:r>
              <a:rPr lang="en-US" altLang="en-US">
                <a:cs typeface="Arial" charset="0"/>
              </a:rPr>
              <a:t>Zigzag answer sheet can impact item stats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25401"/>
            <a:ext cx="8429625" cy="1066800"/>
          </a:xfrm>
        </p:spPr>
        <p:txBody>
          <a:bodyPr/>
          <a:lstStyle/>
          <a:p>
            <a:pPr algn="ctr"/>
            <a:r>
              <a:rPr lang="en-US" altLang="en-US" dirty="0" smtClean="0"/>
              <a:t>Publication of Results</a:t>
            </a:r>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409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86DB89E0-D5FD-4B33-A7A3-E2D888755839}" type="slidenum">
              <a:rPr lang="en-US" altLang="en-US" sz="1400" smtClean="0">
                <a:cs typeface="Arial" charset="0"/>
              </a:rPr>
              <a:pPr eaLnBrk="1" hangingPunct="1">
                <a:spcBef>
                  <a:spcPct val="0"/>
                </a:spcBef>
                <a:buFontTx/>
                <a:buNone/>
              </a:pPr>
              <a:t>33</a:t>
            </a:fld>
            <a:endParaRPr lang="en-US" altLang="en-US" sz="1400" smtClean="0">
              <a:cs typeface="Arial" charset="0"/>
            </a:endParaRPr>
          </a:p>
        </p:txBody>
      </p:sp>
      <p:sp>
        <p:nvSpPr>
          <p:cNvPr id="40965" name="Rectangle 1"/>
          <p:cNvSpPr>
            <a:spLocks noChangeArrowheads="1"/>
          </p:cNvSpPr>
          <p:nvPr/>
        </p:nvSpPr>
        <p:spPr bwMode="auto">
          <a:xfrm>
            <a:off x="520699" y="1477437"/>
            <a:ext cx="81745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pPr>
            <a:r>
              <a:rPr lang="en-US" altLang="en-US" sz="2800" dirty="0" smtClean="0">
                <a:latin typeface="+mn-lt"/>
              </a:rPr>
              <a:t>Access your Profile Sheet via the </a:t>
            </a:r>
            <a:r>
              <a:rPr lang="en-US" altLang="en-US" sz="2800" dirty="0">
                <a:latin typeface="+mn-lt"/>
              </a:rPr>
              <a:t>Navy Advancement Center's NKO portal and register for email notifications. </a:t>
            </a:r>
          </a:p>
        </p:txBody>
      </p:sp>
      <p:sp>
        <p:nvSpPr>
          <p:cNvPr id="40967" name="Rectangle 2"/>
          <p:cNvSpPr>
            <a:spLocks noChangeArrowheads="1"/>
          </p:cNvSpPr>
          <p:nvPr/>
        </p:nvSpPr>
        <p:spPr bwMode="auto">
          <a:xfrm>
            <a:off x="546624" y="5066246"/>
            <a:ext cx="81486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pPr>
            <a:r>
              <a:rPr lang="en-US" altLang="en-US" sz="2800" dirty="0">
                <a:latin typeface="+mn-lt"/>
              </a:rPr>
              <a:t>This service allows you to stay informed of all profile u</a:t>
            </a:r>
            <a:r>
              <a:rPr lang="en-US" altLang="en-US" sz="2800" dirty="0" smtClean="0">
                <a:latin typeface="+mn-lt"/>
              </a:rPr>
              <a:t>pdates </a:t>
            </a:r>
            <a:r>
              <a:rPr lang="en-US" altLang="en-US" sz="2800" dirty="0">
                <a:latin typeface="+mn-lt"/>
              </a:rPr>
              <a:t>and advancement status changes. </a:t>
            </a:r>
          </a:p>
        </p:txBody>
      </p:sp>
      <p:pic>
        <p:nvPicPr>
          <p:cNvPr id="409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96" y="3136880"/>
            <a:ext cx="7408334" cy="159995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762000" y="1371600"/>
            <a:ext cx="7797800" cy="4800600"/>
          </a:xfrm>
        </p:spPr>
        <p:txBody>
          <a:bodyPr/>
          <a:lstStyle/>
          <a:p>
            <a:pPr>
              <a:lnSpc>
                <a:spcPct val="150000"/>
              </a:lnSpc>
            </a:pPr>
            <a:r>
              <a:rPr lang="en-US" altLang="en-US" sz="2800" dirty="0" smtClean="0"/>
              <a:t>Navy Advancement Center on Facebook</a:t>
            </a:r>
          </a:p>
          <a:p>
            <a:pPr lvl="1">
              <a:lnSpc>
                <a:spcPct val="150000"/>
              </a:lnSpc>
            </a:pPr>
            <a:r>
              <a:rPr lang="en-US" altLang="en-US" u="sng" dirty="0" smtClean="0">
                <a:hlinkClick r:id="rId3"/>
              </a:rPr>
              <a:t>https://www.facebook.com/pages/Navy-Advancement-Center/213190711299</a:t>
            </a:r>
            <a:endParaRPr lang="en-US" altLang="en-US" dirty="0" smtClean="0"/>
          </a:p>
          <a:p>
            <a:pPr lvl="1">
              <a:lnSpc>
                <a:spcPct val="150000"/>
              </a:lnSpc>
            </a:pPr>
            <a:r>
              <a:rPr lang="en-US" altLang="en-US" dirty="0" smtClean="0"/>
              <a:t>Frequently Asked Questions (NAC Notes)</a:t>
            </a:r>
          </a:p>
          <a:p>
            <a:pPr lvl="1">
              <a:lnSpc>
                <a:spcPct val="150000"/>
              </a:lnSpc>
            </a:pPr>
            <a:r>
              <a:rPr lang="en-US" altLang="en-US" dirty="0" smtClean="0"/>
              <a:t>Advancement Results</a:t>
            </a:r>
          </a:p>
          <a:p>
            <a:pPr lvl="1">
              <a:lnSpc>
                <a:spcPct val="150000"/>
              </a:lnSpc>
            </a:pPr>
            <a:r>
              <a:rPr lang="en-US" altLang="en-US" dirty="0" smtClean="0"/>
              <a:t>Interactive page with same-day responses</a:t>
            </a:r>
          </a:p>
          <a:p>
            <a:pPr lvl="1">
              <a:lnSpc>
                <a:spcPct val="150000"/>
              </a:lnSpc>
            </a:pPr>
            <a:r>
              <a:rPr lang="en-US" altLang="en-US" dirty="0" smtClean="0"/>
              <a:t>Over </a:t>
            </a:r>
            <a:r>
              <a:rPr lang="en-US" altLang="en-US" dirty="0" smtClean="0"/>
              <a:t>199,000 </a:t>
            </a:r>
            <a:r>
              <a:rPr lang="en-US" altLang="en-US" dirty="0" smtClean="0"/>
              <a:t>fans</a:t>
            </a:r>
          </a:p>
          <a:p>
            <a:pPr>
              <a:lnSpc>
                <a:spcPct val="150000"/>
              </a:lnSpc>
              <a:buFontTx/>
              <a:buNone/>
            </a:pPr>
            <a:endParaRPr lang="en-US" altLang="en-US" sz="2800" b="1" dirty="0" smtClean="0"/>
          </a:p>
          <a:p>
            <a:pPr>
              <a:lnSpc>
                <a:spcPct val="150000"/>
              </a:lnSpc>
            </a:pPr>
            <a:endParaRPr lang="en-US" altLang="en-US" sz="2800" b="1" dirty="0" smtClean="0"/>
          </a:p>
          <a:p>
            <a:pPr>
              <a:lnSpc>
                <a:spcPct val="150000"/>
              </a:lnSpc>
            </a:pPr>
            <a:endParaRPr lang="en-US" altLang="en-US" sz="2800"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4198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3F256401-9AF5-405B-B90B-EFAEA6742681}" type="slidenum">
              <a:rPr lang="en-US" altLang="en-US" sz="1400" smtClean="0">
                <a:cs typeface="Arial" charset="0"/>
              </a:rPr>
              <a:pPr eaLnBrk="1" hangingPunct="1">
                <a:spcBef>
                  <a:spcPct val="0"/>
                </a:spcBef>
                <a:buFontTx/>
                <a:buNone/>
              </a:pPr>
              <a:t>34</a:t>
            </a:fld>
            <a:endParaRPr lang="en-US" altLang="en-US" sz="1400" smtClean="0">
              <a:cs typeface="Arial" charset="0"/>
            </a:endParaRPr>
          </a:p>
        </p:txBody>
      </p:sp>
      <p:sp>
        <p:nvSpPr>
          <p:cNvPr id="7" name="Rectangle 2"/>
          <p:cNvSpPr txBox="1">
            <a:spLocks noChangeArrowheads="1"/>
          </p:cNvSpPr>
          <p:nvPr/>
        </p:nvSpPr>
        <p:spPr bwMode="auto">
          <a:xfrm>
            <a:off x="1803365" y="152398"/>
            <a:ext cx="610975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000066"/>
                </a:solidFill>
                <a:latin typeface="+mj-lt"/>
                <a:ea typeface="+mj-ea"/>
                <a:cs typeface="+mj-cs"/>
              </a:defRPr>
            </a:lvl1pPr>
            <a:lvl2pPr algn="r" rtl="0" eaLnBrk="0" fontAlgn="base" hangingPunct="0">
              <a:spcBef>
                <a:spcPct val="0"/>
              </a:spcBef>
              <a:spcAft>
                <a:spcPct val="0"/>
              </a:spcAft>
              <a:defRPr sz="3600" b="1" i="1">
                <a:solidFill>
                  <a:srgbClr val="000066"/>
                </a:solidFill>
                <a:latin typeface="Arial" charset="0"/>
                <a:cs typeface="Times New Roman" pitchFamily="18" charset="0"/>
              </a:defRPr>
            </a:lvl2pPr>
            <a:lvl3pPr algn="r" rtl="0" eaLnBrk="0" fontAlgn="base" hangingPunct="0">
              <a:spcBef>
                <a:spcPct val="0"/>
              </a:spcBef>
              <a:spcAft>
                <a:spcPct val="0"/>
              </a:spcAft>
              <a:defRPr sz="3600" b="1" i="1">
                <a:solidFill>
                  <a:srgbClr val="000066"/>
                </a:solidFill>
                <a:latin typeface="Arial" charset="0"/>
                <a:cs typeface="Times New Roman" pitchFamily="18" charset="0"/>
              </a:defRPr>
            </a:lvl3pPr>
            <a:lvl4pPr algn="r" rtl="0" eaLnBrk="0" fontAlgn="base" hangingPunct="0">
              <a:spcBef>
                <a:spcPct val="0"/>
              </a:spcBef>
              <a:spcAft>
                <a:spcPct val="0"/>
              </a:spcAft>
              <a:defRPr sz="3600" b="1" i="1">
                <a:solidFill>
                  <a:srgbClr val="000066"/>
                </a:solidFill>
                <a:latin typeface="Arial" charset="0"/>
                <a:cs typeface="Times New Roman" pitchFamily="18" charset="0"/>
              </a:defRPr>
            </a:lvl4pPr>
            <a:lvl5pPr algn="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r" rtl="0" fontAlgn="base">
              <a:spcBef>
                <a:spcPct val="0"/>
              </a:spcBef>
              <a:spcAft>
                <a:spcPct val="0"/>
              </a:spcAft>
              <a:defRPr sz="3600" b="1" i="1">
                <a:solidFill>
                  <a:srgbClr val="000066"/>
                </a:solidFill>
                <a:latin typeface="Arial" charset="0"/>
                <a:cs typeface="Times New Roman" pitchFamily="18" charset="0"/>
              </a:defRPr>
            </a:lvl6pPr>
            <a:lvl7pPr marL="914400" algn="r" rtl="0" fontAlgn="base">
              <a:spcBef>
                <a:spcPct val="0"/>
              </a:spcBef>
              <a:spcAft>
                <a:spcPct val="0"/>
              </a:spcAft>
              <a:defRPr sz="3600" b="1" i="1">
                <a:solidFill>
                  <a:srgbClr val="000066"/>
                </a:solidFill>
                <a:latin typeface="Arial" charset="0"/>
                <a:cs typeface="Times New Roman" pitchFamily="18" charset="0"/>
              </a:defRPr>
            </a:lvl7pPr>
            <a:lvl8pPr marL="1371600" algn="r" rtl="0" fontAlgn="base">
              <a:spcBef>
                <a:spcPct val="0"/>
              </a:spcBef>
              <a:spcAft>
                <a:spcPct val="0"/>
              </a:spcAft>
              <a:defRPr sz="3600" b="1" i="1">
                <a:solidFill>
                  <a:srgbClr val="000066"/>
                </a:solidFill>
                <a:latin typeface="Arial" charset="0"/>
                <a:cs typeface="Times New Roman" pitchFamily="18" charset="0"/>
              </a:defRPr>
            </a:lvl8pPr>
            <a:lvl9pPr marL="1828800" algn="r" rtl="0" fontAlgn="base">
              <a:spcBef>
                <a:spcPct val="0"/>
              </a:spcBef>
              <a:spcAft>
                <a:spcPct val="0"/>
              </a:spcAft>
              <a:defRPr sz="3600" b="1" i="1">
                <a:solidFill>
                  <a:srgbClr val="000066"/>
                </a:solidFill>
                <a:latin typeface="Arial" charset="0"/>
                <a:cs typeface="Times New Roman" pitchFamily="18" charset="0"/>
              </a:defRPr>
            </a:lvl9pPr>
          </a:lstStyle>
          <a:p>
            <a:pPr algn="ctr"/>
            <a:r>
              <a:rPr lang="en-US" altLang="en-US" kern="0" smtClean="0"/>
              <a:t>Navy Advancement Center</a:t>
            </a:r>
            <a:endParaRPr lang="en-US" altLang="en-US" kern="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03365" y="152398"/>
            <a:ext cx="6109758" cy="863600"/>
          </a:xfrm>
        </p:spPr>
        <p:txBody>
          <a:bodyPr/>
          <a:lstStyle/>
          <a:p>
            <a:pPr algn="ctr"/>
            <a:r>
              <a:rPr lang="en-US" altLang="en-US" dirty="0" smtClean="0"/>
              <a:t>Navy Advancement Center</a:t>
            </a:r>
          </a:p>
        </p:txBody>
      </p:sp>
      <p:sp>
        <p:nvSpPr>
          <p:cNvPr id="11267" name="Rectangle 3"/>
          <p:cNvSpPr>
            <a:spLocks noGrp="1" noChangeArrowheads="1"/>
          </p:cNvSpPr>
          <p:nvPr>
            <p:ph type="body" idx="1"/>
          </p:nvPr>
        </p:nvSpPr>
        <p:spPr>
          <a:xfrm>
            <a:off x="627063" y="1447800"/>
            <a:ext cx="7940675" cy="4800600"/>
          </a:xfrm>
        </p:spPr>
        <p:txBody>
          <a:bodyPr/>
          <a:lstStyle/>
          <a:p>
            <a:pPr>
              <a:defRPr/>
            </a:pPr>
            <a:r>
              <a:rPr lang="en-US" sz="2800" dirty="0" smtClean="0"/>
              <a:t>For general NEAS information or to download information:</a:t>
            </a:r>
          </a:p>
          <a:p>
            <a:pPr lvl="1">
              <a:lnSpc>
                <a:spcPct val="150000"/>
              </a:lnSpc>
              <a:defRPr/>
            </a:pPr>
            <a:r>
              <a:rPr lang="en-US" u="sng" dirty="0" smtClean="0">
                <a:solidFill>
                  <a:srgbClr val="0070C0"/>
                </a:solidFill>
                <a:ea typeface="ＭＳ Ｐゴシック" charset="-128"/>
                <a:hlinkClick r:id="rId3"/>
              </a:rPr>
              <a:t>Navy Advancement Center Home page</a:t>
            </a:r>
            <a:endParaRPr lang="en-US" u="sng" dirty="0" smtClean="0">
              <a:solidFill>
                <a:srgbClr val="0070C0"/>
              </a:solidFill>
              <a:ea typeface="ＭＳ Ｐゴシック" charset="-128"/>
            </a:endParaRPr>
          </a:p>
          <a:p>
            <a:pPr lvl="1">
              <a:lnSpc>
                <a:spcPct val="150000"/>
              </a:lnSpc>
              <a:defRPr/>
            </a:pPr>
            <a:r>
              <a:rPr lang="en-US" dirty="0" smtClean="0">
                <a:solidFill>
                  <a:srgbClr val="0070C0"/>
                </a:solidFill>
                <a:ea typeface="ＭＳ Ｐゴシック" charset="-128"/>
                <a:hlinkClick r:id="rId4"/>
              </a:rPr>
              <a:t>Facebook Fan Page</a:t>
            </a:r>
            <a:endParaRPr lang="en-US" dirty="0" smtClean="0">
              <a:ea typeface="ＭＳ Ｐゴシック" charset="-128"/>
            </a:endParaRPr>
          </a:p>
          <a:p>
            <a:pPr lvl="1">
              <a:lnSpc>
                <a:spcPct val="150000"/>
              </a:lnSpc>
              <a:buFont typeface="Arial" panose="020B0604020202020204" pitchFamily="34" charset="0"/>
              <a:buChar char="•"/>
              <a:defRPr/>
            </a:pPr>
            <a:r>
              <a:rPr lang="en-US" u="sng" dirty="0" smtClean="0">
                <a:ea typeface="ＭＳ Ｐゴシック" charset="-128"/>
              </a:rPr>
              <a:t>Navy Advancement Ce</a:t>
            </a:r>
            <a:r>
              <a:rPr lang="en-US" u="sng" dirty="0" smtClean="0">
                <a:solidFill>
                  <a:schemeClr val="tx2"/>
                </a:solidFill>
                <a:ea typeface="ＭＳ Ｐゴシック" charset="-128"/>
              </a:rPr>
              <a:t>nter LCPO:</a:t>
            </a:r>
            <a:endParaRPr lang="en-US" u="sng" dirty="0">
              <a:solidFill>
                <a:schemeClr val="tx2"/>
              </a:solidFill>
              <a:ea typeface="ＭＳ Ｐゴシック" charset="-128"/>
            </a:endParaRPr>
          </a:p>
          <a:p>
            <a:pPr marL="457200" lvl="1" indent="0">
              <a:lnSpc>
                <a:spcPct val="80000"/>
              </a:lnSpc>
              <a:buClr>
                <a:srgbClr val="FF0000"/>
              </a:buClr>
              <a:buFontTx/>
              <a:buNone/>
              <a:defRPr/>
            </a:pPr>
            <a:r>
              <a:rPr lang="en-US" dirty="0" smtClean="0">
                <a:ea typeface="ＭＳ Ｐゴシック" charset="-128"/>
              </a:rPr>
              <a:t>	</a:t>
            </a:r>
            <a:r>
              <a:rPr lang="en-US" dirty="0" smtClean="0">
                <a:ea typeface="ＭＳ Ｐゴシック" charset="-128"/>
              </a:rPr>
              <a:t>MMNCS(SW/AW) Danny Chronister-</a:t>
            </a:r>
            <a:endParaRPr lang="en-US" dirty="0" smtClean="0">
              <a:ea typeface="ＭＳ Ｐゴシック" charset="-128"/>
            </a:endParaRPr>
          </a:p>
          <a:p>
            <a:pPr marL="457200" lvl="1" indent="0">
              <a:lnSpc>
                <a:spcPct val="80000"/>
              </a:lnSpc>
              <a:buClr>
                <a:srgbClr val="FF0000"/>
              </a:buClr>
              <a:buFontTx/>
              <a:buNone/>
              <a:defRPr/>
            </a:pPr>
            <a:r>
              <a:rPr lang="en-US" dirty="0">
                <a:ea typeface="ＭＳ Ｐゴシック" charset="-128"/>
              </a:rPr>
              <a:t>	</a:t>
            </a:r>
            <a:r>
              <a:rPr lang="en-US" dirty="0" smtClean="0">
                <a:ea typeface="ＭＳ Ｐゴシック" charset="-128"/>
                <a:hlinkClick r:id="rId5"/>
              </a:rPr>
              <a:t>danny.chronister@navy.mil</a:t>
            </a:r>
            <a:r>
              <a:rPr lang="en-US" dirty="0" smtClean="0">
                <a:ea typeface="ＭＳ Ｐゴシック" charset="-128"/>
              </a:rPr>
              <a:t> </a:t>
            </a:r>
            <a:endParaRPr lang="en-US" dirty="0" smtClean="0">
              <a:ea typeface="ＭＳ Ｐゴシック" charset="-128"/>
            </a:endParaRPr>
          </a:p>
          <a:p>
            <a:pPr marL="457200" lvl="1" indent="0">
              <a:lnSpc>
                <a:spcPct val="80000"/>
              </a:lnSpc>
              <a:buClr>
                <a:srgbClr val="FF0000"/>
              </a:buClr>
              <a:buFontTx/>
              <a:buNone/>
              <a:defRPr/>
            </a:pPr>
            <a:r>
              <a:rPr lang="en-US" dirty="0" smtClean="0">
                <a:ea typeface="ＭＳ Ｐゴシック" charset="-128"/>
              </a:rPr>
              <a:t>	DSN </a:t>
            </a:r>
            <a:r>
              <a:rPr lang="en-US" dirty="0" smtClean="0">
                <a:ea typeface="ＭＳ Ｐゴシック" charset="-128"/>
              </a:rPr>
              <a:t>753-6283</a:t>
            </a:r>
            <a:endParaRPr lang="en-US" dirty="0">
              <a:ea typeface="ＭＳ Ｐゴシック" charset="-128"/>
            </a:endParaRPr>
          </a:p>
          <a:p>
            <a:pPr marL="457200" lvl="1" indent="0">
              <a:lnSpc>
                <a:spcPct val="80000"/>
              </a:lnSpc>
              <a:buClr>
                <a:srgbClr val="FF0000"/>
              </a:buClr>
              <a:buFontTx/>
              <a:buNone/>
              <a:defRPr/>
            </a:pPr>
            <a:r>
              <a:rPr lang="en-US" dirty="0" smtClean="0">
                <a:ea typeface="ＭＳ Ｐゴシック" charset="-128"/>
              </a:rPr>
              <a:t>	COMM</a:t>
            </a:r>
            <a:r>
              <a:rPr lang="en-US" dirty="0">
                <a:ea typeface="ＭＳ Ｐゴシック" charset="-128"/>
              </a:rPr>
              <a:t>: (850) </a:t>
            </a:r>
            <a:r>
              <a:rPr lang="en-US" dirty="0" smtClean="0">
                <a:ea typeface="ＭＳ Ｐゴシック" charset="-128"/>
              </a:rPr>
              <a:t>473-6283</a:t>
            </a:r>
            <a:endParaRPr lang="en-US" dirty="0">
              <a:ea typeface="ＭＳ Ｐゴシック" charset="-128"/>
            </a:endParaRPr>
          </a:p>
          <a:p>
            <a:pPr lvl="1">
              <a:lnSpc>
                <a:spcPct val="150000"/>
              </a:lnSpc>
              <a:buFont typeface="Arial" panose="020B0604020202020204" pitchFamily="34" charset="0"/>
              <a:buChar char="•"/>
              <a:defRPr/>
            </a:pPr>
            <a:r>
              <a:rPr lang="en-US" u="sng" dirty="0" smtClean="0">
                <a:solidFill>
                  <a:schemeClr val="tx2"/>
                </a:solidFill>
                <a:ea typeface="ＭＳ Ｐゴシック" charset="-128"/>
              </a:rPr>
              <a:t>Exam </a:t>
            </a:r>
            <a:r>
              <a:rPr lang="en-US" u="sng" dirty="0">
                <a:solidFill>
                  <a:schemeClr val="tx2"/>
                </a:solidFill>
                <a:ea typeface="ＭＳ Ｐゴシック" charset="-128"/>
              </a:rPr>
              <a:t>Questions, Errors, and Discrepancies</a:t>
            </a:r>
            <a:r>
              <a:rPr lang="en-US" dirty="0" smtClean="0">
                <a:solidFill>
                  <a:schemeClr val="tx2"/>
                </a:solidFill>
                <a:ea typeface="ＭＳ Ｐゴシック" charset="-128"/>
              </a:rPr>
              <a:t>:</a:t>
            </a:r>
            <a:r>
              <a:rPr lang="en-US" dirty="0" smtClean="0">
                <a:ea typeface="ＭＳ Ｐゴシック" charset="-128"/>
              </a:rPr>
              <a:t> </a:t>
            </a:r>
          </a:p>
          <a:p>
            <a:pPr lvl="2">
              <a:lnSpc>
                <a:spcPct val="80000"/>
              </a:lnSpc>
              <a:defRPr/>
            </a:pPr>
            <a:r>
              <a:rPr lang="en-US" dirty="0" smtClean="0">
                <a:ea typeface="ＭＳ Ｐゴシック" charset="-128"/>
              </a:rPr>
              <a:t>Points of Contacts listed on the NAC Home Page on NKO</a:t>
            </a:r>
            <a:endParaRPr lang="en-US" sz="2600" b="1" dirty="0" smtClean="0"/>
          </a:p>
          <a:p>
            <a:pPr>
              <a:defRPr/>
            </a:pPr>
            <a:endParaRPr lang="en-US" sz="2800" b="1" dirty="0" smtClean="0"/>
          </a:p>
          <a:p>
            <a:pPr>
              <a:defRPr/>
            </a:pPr>
            <a:endParaRPr lang="en-US" sz="2800"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4301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92B80398-2C88-4E83-9A4F-F52DEBA02435}" type="slidenum">
              <a:rPr lang="en-US" altLang="en-US" sz="1400" smtClean="0">
                <a:cs typeface="Arial" charset="0"/>
              </a:rPr>
              <a:pPr eaLnBrk="1" hangingPunct="1">
                <a:spcBef>
                  <a:spcPct val="0"/>
                </a:spcBef>
                <a:buFontTx/>
                <a:buNone/>
              </a:pPr>
              <a:t>35</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266694" y="1371600"/>
            <a:ext cx="8534400" cy="4800600"/>
          </a:xfrm>
        </p:spPr>
        <p:txBody>
          <a:bodyPr/>
          <a:lstStyle/>
          <a:p>
            <a:pPr algn="ctr">
              <a:buFontTx/>
              <a:buNone/>
            </a:pPr>
            <a:endParaRPr lang="en-US" altLang="en-US" sz="2800" dirty="0" smtClean="0"/>
          </a:p>
          <a:p>
            <a:pPr algn="ctr">
              <a:buFontTx/>
              <a:buNone/>
            </a:pPr>
            <a:endParaRPr lang="en-US" altLang="en-US" sz="2800" dirty="0" smtClean="0"/>
          </a:p>
          <a:p>
            <a:pPr algn="ctr">
              <a:buFontTx/>
              <a:buNone/>
            </a:pPr>
            <a:endParaRPr lang="en-US" altLang="en-US" sz="2800" dirty="0" smtClean="0"/>
          </a:p>
          <a:p>
            <a:pPr algn="ctr">
              <a:buFontTx/>
              <a:buNone/>
            </a:pPr>
            <a:r>
              <a:rPr lang="en-US" altLang="en-US" sz="4800" b="1" dirty="0" smtClean="0"/>
              <a:t>QUESTIONS ?</a:t>
            </a:r>
          </a:p>
          <a:p>
            <a:endParaRPr lang="en-US" altLang="en-US" sz="2800" b="1" dirty="0" smtClean="0"/>
          </a:p>
          <a:p>
            <a:endParaRPr lang="en-US" altLang="en-US" sz="2800"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4403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BF9B7972-E243-4F96-87D5-E2420ED4EF85}" type="slidenum">
              <a:rPr lang="en-US" altLang="en-US" sz="1400" smtClean="0">
                <a:cs typeface="Arial" charset="0"/>
              </a:rPr>
              <a:pPr eaLnBrk="1" hangingPunct="1">
                <a:spcBef>
                  <a:spcPct val="0"/>
                </a:spcBef>
                <a:buFontTx/>
                <a:buNone/>
              </a:pPr>
              <a:t>36</a:t>
            </a:fld>
            <a:endParaRPr lang="en-US" altLang="en-US" sz="1400" smtClean="0">
              <a:cs typeface="Arial" charset="0"/>
            </a:endParaRPr>
          </a:p>
        </p:txBody>
      </p:sp>
      <p:sp>
        <p:nvSpPr>
          <p:cNvPr id="7" name="Rectangle 2"/>
          <p:cNvSpPr>
            <a:spLocks noGrp="1" noChangeArrowheads="1"/>
          </p:cNvSpPr>
          <p:nvPr>
            <p:ph type="title"/>
          </p:nvPr>
        </p:nvSpPr>
        <p:spPr>
          <a:xfrm>
            <a:off x="1803365" y="152398"/>
            <a:ext cx="6109758" cy="863600"/>
          </a:xfrm>
        </p:spPr>
        <p:txBody>
          <a:bodyPr/>
          <a:lstStyle/>
          <a:p>
            <a:pPr algn="ctr"/>
            <a:r>
              <a:rPr lang="en-US" altLang="en-US" dirty="0" smtClean="0"/>
              <a:t>Navy Advancement Center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7934" y="50802"/>
            <a:ext cx="8429625" cy="1066800"/>
          </a:xfrm>
        </p:spPr>
        <p:txBody>
          <a:bodyPr/>
          <a:lstStyle/>
          <a:p>
            <a:r>
              <a:rPr lang="en-US" altLang="en-US" dirty="0" smtClean="0"/>
              <a:t>Advancement Exam Development</a:t>
            </a:r>
          </a:p>
        </p:txBody>
      </p:sp>
      <p:sp>
        <p:nvSpPr>
          <p:cNvPr id="13315" name="Rectangle 3"/>
          <p:cNvSpPr>
            <a:spLocks noGrp="1" noChangeArrowheads="1"/>
          </p:cNvSpPr>
          <p:nvPr>
            <p:ph type="body" idx="1"/>
          </p:nvPr>
        </p:nvSpPr>
        <p:spPr>
          <a:xfrm>
            <a:off x="414865" y="1507066"/>
            <a:ext cx="8297863" cy="4800600"/>
          </a:xfrm>
        </p:spPr>
        <p:txBody>
          <a:bodyPr/>
          <a:lstStyle/>
          <a:p>
            <a:pPr>
              <a:spcAft>
                <a:spcPts val="600"/>
              </a:spcAft>
            </a:pPr>
            <a:r>
              <a:rPr lang="en-US" altLang="en-US" sz="2800" dirty="0" smtClean="0"/>
              <a:t>Written by </a:t>
            </a:r>
            <a:r>
              <a:rPr lang="en-US" altLang="en-US" sz="2800" dirty="0"/>
              <a:t>r</a:t>
            </a:r>
            <a:r>
              <a:rPr lang="en-US" altLang="en-US" sz="2800" dirty="0" smtClean="0"/>
              <a:t>ating CPO’s (E-7 to E-9) – NAC hosts panels for each rating on an “as needed” basis.</a:t>
            </a:r>
          </a:p>
          <a:p>
            <a:r>
              <a:rPr lang="en-US" altLang="en-US" sz="2800" dirty="0" smtClean="0"/>
              <a:t>Attendance requirements will vary based on the needs of each rating:</a:t>
            </a:r>
          </a:p>
          <a:p>
            <a:pPr lvl="1"/>
            <a:r>
              <a:rPr lang="en-US" altLang="en-US" dirty="0" smtClean="0"/>
              <a:t>Recent Fleet Experience</a:t>
            </a:r>
          </a:p>
          <a:p>
            <a:pPr lvl="1"/>
            <a:r>
              <a:rPr lang="en-US" altLang="en-US" dirty="0" smtClean="0"/>
              <a:t>From ratings (ETN, HM, etc.) </a:t>
            </a:r>
            <a:r>
              <a:rPr lang="en-US" altLang="en-US" u="sng" dirty="0" smtClean="0"/>
              <a:t>or</a:t>
            </a:r>
          </a:p>
          <a:p>
            <a:pPr lvl="1">
              <a:spcAft>
                <a:spcPts val="600"/>
              </a:spcAft>
            </a:pPr>
            <a:r>
              <a:rPr lang="en-US" altLang="en-US" dirty="0" smtClean="0"/>
              <a:t>From rating communities (Aviation, Information Warfare, etc.)</a:t>
            </a:r>
          </a:p>
          <a:p>
            <a:r>
              <a:rPr lang="en-US" altLang="en-US" sz="2800" dirty="0" smtClean="0"/>
              <a:t>The latest schedule and application procedure can be found on the NAC NKO portal.</a:t>
            </a:r>
            <a:br>
              <a:rPr lang="en-US" altLang="en-US" sz="2800" dirty="0" smtClean="0"/>
            </a:br>
            <a:r>
              <a:rPr lang="en-US" altLang="en-US" sz="2800" dirty="0" smtClean="0"/>
              <a:t/>
            </a:r>
            <a:br>
              <a:rPr lang="en-US" altLang="en-US" sz="2800" dirty="0" smtClean="0"/>
            </a:br>
            <a:endParaRPr lang="en-US" altLang="en-US" sz="2800" dirty="0" smtClean="0"/>
          </a:p>
          <a:p>
            <a:endParaRPr lang="en-US" altLang="en-US" sz="2800" b="1" dirty="0" smtClean="0"/>
          </a:p>
          <a:p>
            <a:endParaRPr lang="en-US" altLang="en-US" sz="2800"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331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BB7393BE-1146-4FBC-9922-4F263CAA1E2B}" type="slidenum">
              <a:rPr lang="en-US" altLang="en-US" sz="1400" smtClean="0">
                <a:cs typeface="Arial" charset="0"/>
              </a:rPr>
              <a:pPr eaLnBrk="1" hangingPunct="1">
                <a:spcBef>
                  <a:spcPct val="0"/>
                </a:spcBef>
                <a:buFontTx/>
                <a:buNone/>
              </a:pPr>
              <a:t>4</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3335" y="42335"/>
            <a:ext cx="8429625" cy="1066800"/>
          </a:xfrm>
        </p:spPr>
        <p:txBody>
          <a:bodyPr/>
          <a:lstStyle/>
          <a:p>
            <a:r>
              <a:rPr lang="en-US" altLang="en-US" dirty="0" smtClean="0"/>
              <a:t>Advancement Exam Development</a:t>
            </a:r>
          </a:p>
        </p:txBody>
      </p:sp>
      <p:sp>
        <p:nvSpPr>
          <p:cNvPr id="12291" name="Rectangle 3"/>
          <p:cNvSpPr>
            <a:spLocks noGrp="1" noChangeArrowheads="1"/>
          </p:cNvSpPr>
          <p:nvPr>
            <p:ph type="body" idx="1"/>
          </p:nvPr>
        </p:nvSpPr>
        <p:spPr>
          <a:xfrm>
            <a:off x="515938" y="1438804"/>
            <a:ext cx="8094662" cy="4800600"/>
          </a:xfrm>
        </p:spPr>
        <p:txBody>
          <a:bodyPr/>
          <a:lstStyle/>
          <a:p>
            <a:pPr>
              <a:spcAft>
                <a:spcPts val="600"/>
              </a:spcAft>
            </a:pPr>
            <a:r>
              <a:rPr lang="en-US" altLang="en-US" sz="2800" dirty="0" smtClean="0"/>
              <a:t>Process for Test Plan / Item Development:</a:t>
            </a:r>
          </a:p>
          <a:p>
            <a:pPr lvl="1">
              <a:spcAft>
                <a:spcPts val="600"/>
              </a:spcAft>
            </a:pPr>
            <a:r>
              <a:rPr lang="en-US" altLang="en-US" dirty="0" smtClean="0"/>
              <a:t>Test Plan Development – Completed and revised as needed based on rating requirements to ensure Job Taxonomy (job description) is current.</a:t>
            </a:r>
          </a:p>
          <a:p>
            <a:pPr lvl="1">
              <a:spcAft>
                <a:spcPts val="600"/>
              </a:spcAft>
            </a:pPr>
            <a:r>
              <a:rPr lang="en-US" altLang="en-US" dirty="0" smtClean="0"/>
              <a:t>Bank Transition – Map existing bank to current Test Plan and again if Job Taxonomy changes.</a:t>
            </a:r>
          </a:p>
          <a:p>
            <a:pPr lvl="1">
              <a:spcAft>
                <a:spcPts val="600"/>
              </a:spcAft>
            </a:pPr>
            <a:r>
              <a:rPr lang="en-US" altLang="en-US" dirty="0" smtClean="0"/>
              <a:t>Item Development – Completed as needed to ensure validity of item banks and to create new questions based on the Test Plan.</a:t>
            </a:r>
          </a:p>
          <a:p>
            <a:pPr lvl="1"/>
            <a:r>
              <a:rPr lang="en-US" altLang="en-US" dirty="0" smtClean="0"/>
              <a:t>Bank Item Review – Confirm question/answer for currency, correctness, relevancy, and importance, review poor performing questions and update references. </a:t>
            </a:r>
          </a:p>
          <a:p>
            <a:endParaRPr lang="en-US" altLang="en-US" sz="2800"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229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4BC11D7C-0519-40BD-9FF5-B034B8F15890}" type="slidenum">
              <a:rPr lang="en-US" altLang="en-US" sz="1400" smtClean="0">
                <a:cs typeface="Arial" charset="0"/>
              </a:rPr>
              <a:pPr eaLnBrk="1" hangingPunct="1">
                <a:spcBef>
                  <a:spcPct val="0"/>
                </a:spcBef>
                <a:buFontTx/>
                <a:buNone/>
              </a:pPr>
              <a:t>5</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42335"/>
            <a:ext cx="8429625" cy="1066800"/>
          </a:xfrm>
        </p:spPr>
        <p:txBody>
          <a:bodyPr/>
          <a:lstStyle/>
          <a:p>
            <a:r>
              <a:rPr lang="en-US" altLang="en-US" dirty="0" smtClean="0"/>
              <a:t>Advancement Exam Development</a:t>
            </a:r>
          </a:p>
        </p:txBody>
      </p:sp>
      <p:sp>
        <p:nvSpPr>
          <p:cNvPr id="11267" name="Rectangle 3"/>
          <p:cNvSpPr>
            <a:spLocks noGrp="1" noChangeArrowheads="1"/>
          </p:cNvSpPr>
          <p:nvPr>
            <p:ph type="body" idx="1"/>
          </p:nvPr>
        </p:nvSpPr>
        <p:spPr>
          <a:xfrm>
            <a:off x="388938" y="1371600"/>
            <a:ext cx="8534400" cy="5075238"/>
          </a:xfrm>
        </p:spPr>
        <p:txBody>
          <a:bodyPr/>
          <a:lstStyle/>
          <a:p>
            <a:pPr marL="0" indent="0" algn="ctr">
              <a:buFont typeface="Wingdings" pitchFamily="2" charset="2"/>
              <a:buNone/>
              <a:defRPr/>
            </a:pPr>
            <a:r>
              <a:rPr lang="en-US" sz="2800" b="1" dirty="0" smtClean="0"/>
              <a:t>September 2012 exams went to 175 questions</a:t>
            </a:r>
          </a:p>
          <a:p>
            <a:pPr>
              <a:buFontTx/>
              <a:buNone/>
              <a:defRPr/>
            </a:pPr>
            <a:endParaRPr lang="en-US" sz="2800" b="1" dirty="0" smtClean="0"/>
          </a:p>
          <a:p>
            <a:pPr>
              <a:defRPr/>
            </a:pPr>
            <a:endParaRPr lang="en-US" sz="2800" b="1" dirty="0" smtClean="0"/>
          </a:p>
          <a:p>
            <a:pPr>
              <a:defRPr/>
            </a:pPr>
            <a:endParaRPr lang="en-US" sz="2800" b="1" dirty="0" smtClean="0"/>
          </a:p>
          <a:p>
            <a:pPr>
              <a:defRPr/>
            </a:pPr>
            <a:endParaRPr lang="en-US" sz="2800" b="1" dirty="0"/>
          </a:p>
          <a:p>
            <a:pPr>
              <a:defRPr/>
            </a:pPr>
            <a:endParaRPr lang="en-US" sz="2800" b="1" dirty="0" smtClean="0"/>
          </a:p>
          <a:p>
            <a:pPr>
              <a:defRPr/>
            </a:pPr>
            <a:endParaRPr lang="en-US" sz="2800" b="1" dirty="0"/>
          </a:p>
          <a:p>
            <a:pPr>
              <a:defRPr/>
            </a:pPr>
            <a:endParaRPr lang="en-US" sz="2800" b="1" dirty="0" smtClean="0"/>
          </a:p>
          <a:p>
            <a:pPr marL="0" indent="0" algn="ctr">
              <a:buFont typeface="Wingdings" pitchFamily="2" charset="2"/>
              <a:buNone/>
              <a:defRPr/>
            </a:pPr>
            <a:r>
              <a:rPr lang="en-US" sz="2000" dirty="0"/>
              <a:t>Advancement exams are designed to test task based rating knowledge and </a:t>
            </a:r>
            <a:r>
              <a:rPr lang="en-US" sz="2000" dirty="0" smtClean="0"/>
              <a:t>to a limited extent of professional </a:t>
            </a:r>
            <a:r>
              <a:rPr lang="en-US" sz="2000" dirty="0"/>
              <a:t>military </a:t>
            </a:r>
            <a:r>
              <a:rPr lang="en-US" sz="2000" dirty="0" smtClean="0"/>
              <a:t>knowledge </a:t>
            </a:r>
            <a:r>
              <a:rPr lang="en-US" sz="2000" dirty="0"/>
              <a:t>(PMK)</a:t>
            </a:r>
            <a:endParaRPr lang="en-US" sz="2000"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434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11338151-154B-4E7F-ABC0-484A43D666E3}" type="slidenum">
              <a:rPr lang="en-US" altLang="en-US" sz="1400" smtClean="0">
                <a:cs typeface="Arial" charset="0"/>
              </a:rPr>
              <a:pPr eaLnBrk="1" hangingPunct="1">
                <a:spcBef>
                  <a:spcPct val="0"/>
                </a:spcBef>
                <a:buFontTx/>
                <a:buNone/>
              </a:pPr>
              <a:t>6</a:t>
            </a:fld>
            <a:endParaRPr lang="en-US" altLang="en-US" sz="1400" smtClean="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7110129"/>
              </p:ext>
            </p:extLst>
          </p:nvPr>
        </p:nvGraphicFramePr>
        <p:xfrm>
          <a:off x="795073" y="2167465"/>
          <a:ext cx="7721600" cy="2954870"/>
        </p:xfrm>
        <a:graphic>
          <a:graphicData uri="http://schemas.openxmlformats.org/drawingml/2006/table">
            <a:tbl>
              <a:tblPr firstRow="1" bandRow="1">
                <a:tableStyleId>{5C22544A-7EE6-4342-B048-85BDC9FD1C3A}</a:tableStyleId>
              </a:tblPr>
              <a:tblGrid>
                <a:gridCol w="2346061"/>
                <a:gridCol w="1363133"/>
                <a:gridCol w="1371600"/>
                <a:gridCol w="1329267"/>
                <a:gridCol w="1311539"/>
              </a:tblGrid>
              <a:tr h="590974">
                <a:tc>
                  <a:txBody>
                    <a:bodyPr/>
                    <a:lstStyle/>
                    <a:p>
                      <a:pPr algn="ctr"/>
                      <a:r>
                        <a:rPr lang="en-US" sz="2400" dirty="0" smtClean="0">
                          <a:solidFill>
                            <a:schemeClr val="tx1"/>
                          </a:solidFill>
                        </a:rPr>
                        <a:t>PAYGRADE</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gridSpan="2">
                  <a:txBody>
                    <a:bodyPr/>
                    <a:lstStyle/>
                    <a:p>
                      <a:pPr algn="ctr"/>
                      <a:r>
                        <a:rPr lang="en-US" sz="2400" dirty="0" smtClean="0">
                          <a:solidFill>
                            <a:schemeClr val="tx1"/>
                          </a:solidFill>
                        </a:rPr>
                        <a:t>OCCUPATIONAL</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gridSpan="2">
                  <a:txBody>
                    <a:bodyPr/>
                    <a:lstStyle/>
                    <a:p>
                      <a:pPr algn="ctr"/>
                      <a:r>
                        <a:rPr lang="en-US" sz="2400" dirty="0" smtClean="0">
                          <a:solidFill>
                            <a:schemeClr val="tx1"/>
                          </a:solidFill>
                        </a:rPr>
                        <a:t>PMK</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r>
              <a:tr h="590974">
                <a:tc>
                  <a:txBody>
                    <a:bodyPr/>
                    <a:lstStyle/>
                    <a:p>
                      <a:pPr algn="ctr"/>
                      <a:r>
                        <a:rPr lang="en-US" sz="2400" b="1" i="1" dirty="0" smtClean="0"/>
                        <a:t>E-7</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t>100</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solidFill>
                            <a:srgbClr val="FF0000"/>
                          </a:solidFill>
                        </a:rPr>
                        <a:t>150</a:t>
                      </a:r>
                      <a:endParaRPr lang="en-US" sz="2400" b="1" i="1" dirty="0">
                        <a:solidFill>
                          <a:srgbClr val="FF0000"/>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t>100</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solidFill>
                            <a:srgbClr val="FF0000"/>
                          </a:solidFill>
                        </a:rPr>
                        <a:t>25</a:t>
                      </a:r>
                      <a:endParaRPr lang="en-US" sz="2400" b="1" i="1" dirty="0">
                        <a:solidFill>
                          <a:srgbClr val="FF0000"/>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90974">
                <a:tc>
                  <a:txBody>
                    <a:bodyPr/>
                    <a:lstStyle/>
                    <a:p>
                      <a:pPr algn="ctr"/>
                      <a:r>
                        <a:rPr lang="en-US" sz="2400" b="1" i="1" dirty="0" smtClean="0"/>
                        <a:t>E-6</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t>115</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solidFill>
                            <a:srgbClr val="FF0000"/>
                          </a:solidFill>
                        </a:rPr>
                        <a:t>150</a:t>
                      </a:r>
                      <a:endParaRPr lang="en-US" sz="2400" b="1" i="1" dirty="0">
                        <a:solidFill>
                          <a:srgbClr val="FF0000"/>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t>85</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solidFill>
                            <a:srgbClr val="FF0000"/>
                          </a:solidFill>
                        </a:rPr>
                        <a:t>25</a:t>
                      </a:r>
                      <a:endParaRPr lang="en-US" sz="2400" b="1" i="1" dirty="0">
                        <a:solidFill>
                          <a:srgbClr val="FF0000"/>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90974">
                <a:tc>
                  <a:txBody>
                    <a:bodyPr/>
                    <a:lstStyle/>
                    <a:p>
                      <a:pPr algn="ctr"/>
                      <a:r>
                        <a:rPr lang="en-US" sz="2400" b="1" i="1" dirty="0" smtClean="0"/>
                        <a:t>E-5</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t>135</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solidFill>
                            <a:srgbClr val="FF0000"/>
                          </a:solidFill>
                        </a:rPr>
                        <a:t>150</a:t>
                      </a:r>
                      <a:endParaRPr lang="en-US" sz="2400" b="1" i="1" dirty="0">
                        <a:solidFill>
                          <a:srgbClr val="FF0000"/>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t>65</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solidFill>
                            <a:srgbClr val="FF0000"/>
                          </a:solidFill>
                        </a:rPr>
                        <a:t>25</a:t>
                      </a:r>
                      <a:endParaRPr lang="en-US" sz="2400" b="1" i="1" dirty="0">
                        <a:solidFill>
                          <a:srgbClr val="FF0000"/>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90974">
                <a:tc>
                  <a:txBody>
                    <a:bodyPr/>
                    <a:lstStyle/>
                    <a:p>
                      <a:pPr algn="ctr"/>
                      <a:r>
                        <a:rPr lang="en-US" sz="2400" b="1" i="1" dirty="0" smtClean="0"/>
                        <a:t>E-4</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t>150</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solidFill>
                            <a:srgbClr val="FF0000"/>
                          </a:solidFill>
                        </a:rPr>
                        <a:t>150</a:t>
                      </a:r>
                      <a:endParaRPr lang="en-US" sz="2400" b="1" i="1" dirty="0">
                        <a:solidFill>
                          <a:srgbClr val="FF0000"/>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t>50</a:t>
                      </a:r>
                      <a:endParaRPr lang="en-US" sz="2400" b="1" i="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1" dirty="0" smtClean="0">
                          <a:solidFill>
                            <a:srgbClr val="FF0000"/>
                          </a:solidFill>
                        </a:rPr>
                        <a:t>25</a:t>
                      </a:r>
                      <a:endParaRPr lang="en-US" sz="2400" b="1" i="1" dirty="0">
                        <a:solidFill>
                          <a:srgbClr val="FF0000"/>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42335"/>
            <a:ext cx="8429625" cy="1066800"/>
          </a:xfrm>
        </p:spPr>
        <p:txBody>
          <a:bodyPr/>
          <a:lstStyle/>
          <a:p>
            <a:r>
              <a:rPr lang="en-US" altLang="en-US" dirty="0" smtClean="0"/>
              <a:t>Preparing for Advancement Exam</a:t>
            </a:r>
          </a:p>
        </p:txBody>
      </p:sp>
      <p:sp>
        <p:nvSpPr>
          <p:cNvPr id="15363" name="Rectangle 3"/>
          <p:cNvSpPr>
            <a:spLocks noGrp="1" noChangeArrowheads="1"/>
          </p:cNvSpPr>
          <p:nvPr>
            <p:ph type="body" idx="1"/>
          </p:nvPr>
        </p:nvSpPr>
        <p:spPr>
          <a:xfrm>
            <a:off x="508000" y="1290638"/>
            <a:ext cx="8339138" cy="5292725"/>
          </a:xfrm>
        </p:spPr>
        <p:txBody>
          <a:bodyPr/>
          <a:lstStyle/>
          <a:p>
            <a:r>
              <a:rPr lang="en-US" altLang="en-US" sz="2800" dirty="0"/>
              <a:t>START EARLY – Don’t wait until the last minute</a:t>
            </a:r>
          </a:p>
          <a:p>
            <a:r>
              <a:rPr lang="en-US" altLang="en-US" sz="2800" dirty="0" smtClean="0"/>
              <a:t>Make sure all eligibility requirements are met</a:t>
            </a:r>
          </a:p>
          <a:p>
            <a:r>
              <a:rPr lang="en-US" altLang="en-US" sz="2800" dirty="0" smtClean="0"/>
              <a:t>Make sure you understand “sustained superior performance” on evaluations</a:t>
            </a:r>
          </a:p>
          <a:p>
            <a:r>
              <a:rPr lang="en-US" altLang="en-US" sz="2800" dirty="0" smtClean="0"/>
              <a:t>Ensure you know about the tools to help you succeed:</a:t>
            </a:r>
          </a:p>
          <a:p>
            <a:pPr lvl="1"/>
            <a:r>
              <a:rPr lang="en-US" altLang="en-US" dirty="0" smtClean="0"/>
              <a:t>Bibliography – download listing and reference material</a:t>
            </a:r>
          </a:p>
          <a:p>
            <a:pPr lvl="1"/>
            <a:r>
              <a:rPr lang="en-US" altLang="en-US" dirty="0" smtClean="0"/>
              <a:t>Rating topics / sub-topics</a:t>
            </a:r>
          </a:p>
          <a:p>
            <a:pPr lvl="1"/>
            <a:r>
              <a:rPr lang="en-US" altLang="en-US" dirty="0" smtClean="0"/>
              <a:t>Schools</a:t>
            </a:r>
          </a:p>
          <a:p>
            <a:pPr lvl="1"/>
            <a:r>
              <a:rPr lang="en-US" altLang="en-US" dirty="0" smtClean="0"/>
              <a:t>Profile sheets</a:t>
            </a:r>
          </a:p>
          <a:p>
            <a:r>
              <a:rPr lang="en-US" altLang="en-US" sz="2800" dirty="0" smtClean="0"/>
              <a:t>Verify all information is current and accurate on worksheet and answer sheet</a:t>
            </a:r>
            <a:endParaRPr lang="en-US" altLang="en-US" sz="2800" b="1" dirty="0" smtClean="0"/>
          </a:p>
        </p:txBody>
      </p:sp>
      <p:sp>
        <p:nvSpPr>
          <p:cNvPr id="6" name="Text Box 10"/>
          <p:cNvSpPr txBox="1">
            <a:spLocks noChangeArrowheads="1"/>
          </p:cNvSpPr>
          <p:nvPr/>
        </p:nvSpPr>
        <p:spPr bwMode="auto">
          <a:xfrm>
            <a:off x="150813" y="6446838"/>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536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E3AA55A7-51D8-47B8-AA4A-B797148854E3}" type="slidenum">
              <a:rPr lang="en-US" altLang="en-US" sz="1400" smtClean="0">
                <a:cs typeface="Arial" charset="0"/>
              </a:rPr>
              <a:pPr eaLnBrk="1" hangingPunct="1">
                <a:spcBef>
                  <a:spcPct val="0"/>
                </a:spcBef>
                <a:buFontTx/>
                <a:buNone/>
              </a:pPr>
              <a:t>7</a:t>
            </a:fld>
            <a:endParaRPr lang="en-US" altLang="en-US" sz="140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42335"/>
            <a:ext cx="8429625" cy="1066800"/>
          </a:xfrm>
        </p:spPr>
        <p:txBody>
          <a:bodyPr/>
          <a:lstStyle/>
          <a:p>
            <a:r>
              <a:rPr lang="en-US" altLang="en-US" dirty="0" smtClean="0"/>
              <a:t>Preparing for Advancement Exam</a:t>
            </a:r>
          </a:p>
        </p:txBody>
      </p:sp>
      <p:sp>
        <p:nvSpPr>
          <p:cNvPr id="174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AC2100AC-6FB0-4E05-8402-7C46D23C883D}" type="slidenum">
              <a:rPr lang="en-US" altLang="en-US" sz="1400" smtClean="0">
                <a:cs typeface="Arial" charset="0"/>
              </a:rPr>
              <a:pPr eaLnBrk="1" hangingPunct="1">
                <a:spcBef>
                  <a:spcPct val="0"/>
                </a:spcBef>
                <a:buFontTx/>
                <a:buNone/>
              </a:pPr>
              <a:t>8</a:t>
            </a:fld>
            <a:endParaRPr lang="en-US" altLang="en-US" sz="1400" smtClean="0">
              <a:cs typeface="Arial" charset="0"/>
            </a:endParaRPr>
          </a:p>
        </p:txBody>
      </p:sp>
      <p:sp>
        <p:nvSpPr>
          <p:cNvPr id="6" name="Text Box 10"/>
          <p:cNvSpPr txBox="1">
            <a:spLocks noChangeArrowheads="1"/>
          </p:cNvSpPr>
          <p:nvPr/>
        </p:nvSpPr>
        <p:spPr bwMode="auto">
          <a:xfrm>
            <a:off x="175156" y="6430956"/>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7413" name="Rectangle 1"/>
          <p:cNvSpPr>
            <a:spLocks noChangeArrowheads="1"/>
          </p:cNvSpPr>
          <p:nvPr/>
        </p:nvSpPr>
        <p:spPr bwMode="auto">
          <a:xfrm>
            <a:off x="3900488" y="1885950"/>
            <a:ext cx="600075" cy="9525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endParaRPr lang="en-US" altLang="en-US">
              <a:latin typeface="Times New Roman" pitchFamily="18" charset="0"/>
            </a:endParaRPr>
          </a:p>
        </p:txBody>
      </p:sp>
      <p:sp>
        <p:nvSpPr>
          <p:cNvPr id="17414" name="TextBox 1"/>
          <p:cNvSpPr txBox="1">
            <a:spLocks noChangeArrowheads="1"/>
          </p:cNvSpPr>
          <p:nvPr/>
        </p:nvSpPr>
        <p:spPr bwMode="auto">
          <a:xfrm>
            <a:off x="1862666" y="1403350"/>
            <a:ext cx="541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r>
              <a:rPr lang="en-US" altLang="en-US" sz="2800" b="1" dirty="0">
                <a:cs typeface="Arial" charset="0"/>
              </a:rPr>
              <a:t>Navy Knowledge Online (NKO)</a:t>
            </a:r>
          </a:p>
        </p:txBody>
      </p:sp>
      <p:pic>
        <p:nvPicPr>
          <p:cNvPr id="1026" name="Picture 2" descr="C:\Users\philip.gonzalez\Desktop\NKO NAC Home P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29" y="1981200"/>
            <a:ext cx="8552921" cy="4199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42335"/>
            <a:ext cx="8429625" cy="1066800"/>
          </a:xfrm>
        </p:spPr>
        <p:txBody>
          <a:bodyPr/>
          <a:lstStyle/>
          <a:p>
            <a:r>
              <a:rPr lang="en-US" altLang="en-US" dirty="0" smtClean="0"/>
              <a:t>Preparing for Advancement Exam</a:t>
            </a:r>
          </a:p>
        </p:txBody>
      </p:sp>
      <p:sp>
        <p:nvSpPr>
          <p:cNvPr id="6" name="Text Box 10"/>
          <p:cNvSpPr txBox="1">
            <a:spLocks noChangeArrowheads="1"/>
          </p:cNvSpPr>
          <p:nvPr/>
        </p:nvSpPr>
        <p:spPr bwMode="auto">
          <a:xfrm>
            <a:off x="131763" y="6342063"/>
            <a:ext cx="1081087" cy="274637"/>
          </a:xfrm>
          <a:prstGeom prst="rect">
            <a:avLst/>
          </a:prstGeom>
          <a:noFill/>
          <a:ln w="9525">
            <a:noFill/>
            <a:miter lim="800000"/>
            <a:headEnd/>
            <a:tailEnd/>
          </a:ln>
          <a:effectLst/>
        </p:spPr>
        <p:txBody>
          <a:bodyPr wrap="none">
            <a:spAutoFit/>
          </a:bodyPr>
          <a:lstStyle/>
          <a:p>
            <a:pPr algn="r">
              <a:defRPr/>
            </a:pPr>
            <a:r>
              <a:rPr lang="en-US" sz="1200" b="1" dirty="0">
                <a:solidFill>
                  <a:srgbClr val="00CC00"/>
                </a:solidFill>
                <a:latin typeface="+mn-lt"/>
              </a:rPr>
              <a:t>Unclassified</a:t>
            </a: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fld id="{087B40D1-5E99-407A-A10F-E7C8E2F9F482}" type="slidenum">
              <a:rPr lang="en-US" altLang="en-US" sz="1400" smtClean="0">
                <a:cs typeface="Arial" charset="0"/>
              </a:rPr>
              <a:pPr eaLnBrk="1" hangingPunct="1">
                <a:spcBef>
                  <a:spcPct val="0"/>
                </a:spcBef>
                <a:buFontTx/>
                <a:buNone/>
              </a:pPr>
              <a:t>9</a:t>
            </a:fld>
            <a:endParaRPr lang="en-US" altLang="en-US" sz="1400" smtClean="0">
              <a:cs typeface="Arial" charset="0"/>
            </a:endParaRPr>
          </a:p>
        </p:txBody>
      </p:sp>
      <p:sp>
        <p:nvSpPr>
          <p:cNvPr id="18437" name="Rectangle 1"/>
          <p:cNvSpPr>
            <a:spLocks noChangeArrowheads="1"/>
          </p:cNvSpPr>
          <p:nvPr/>
        </p:nvSpPr>
        <p:spPr bwMode="auto">
          <a:xfrm>
            <a:off x="3781425" y="1771650"/>
            <a:ext cx="504825" cy="762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endParaRPr lang="en-US" altLang="en-US">
              <a:latin typeface="Times New Roman" pitchFamily="18" charset="0"/>
            </a:endParaRPr>
          </a:p>
        </p:txBody>
      </p:sp>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14" y="1809749"/>
            <a:ext cx="8455025" cy="444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TextBox 7"/>
          <p:cNvSpPr txBox="1">
            <a:spLocks noChangeArrowheads="1"/>
          </p:cNvSpPr>
          <p:nvPr/>
        </p:nvSpPr>
        <p:spPr bwMode="auto">
          <a:xfrm>
            <a:off x="1701800" y="1327678"/>
            <a:ext cx="5727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400">
                <a:solidFill>
                  <a:schemeClr val="tx1"/>
                </a:solidFill>
                <a:latin typeface="Arial" charset="0"/>
                <a:cs typeface="Times New Roman" pitchFamily="18" charset="0"/>
              </a:defRPr>
            </a:lvl1pPr>
            <a:lvl2pPr marL="742950" indent="-285750" eaLnBrk="0" hangingPunct="0">
              <a:spcBef>
                <a:spcPct val="20000"/>
              </a:spcBef>
              <a:buChar char="•"/>
              <a:defRPr sz="2000">
                <a:solidFill>
                  <a:schemeClr val="tx1"/>
                </a:solidFill>
                <a:latin typeface="Arial" charset="0"/>
                <a:cs typeface="Times New Roman" pitchFamily="18" charset="0"/>
              </a:defRPr>
            </a:lvl2pPr>
            <a:lvl3pPr marL="1143000" indent="-228600" eaLnBrk="0" hangingPunct="0">
              <a:spcBef>
                <a:spcPct val="20000"/>
              </a:spcBef>
              <a:buFont typeface="Wingdings" pitchFamily="2" charset="2"/>
              <a:buChar char="Ø"/>
              <a:defRPr>
                <a:solidFill>
                  <a:schemeClr val="tx1"/>
                </a:solidFill>
                <a:latin typeface="Arial" charset="0"/>
                <a:cs typeface="Times New Roman" pitchFamily="18" charset="0"/>
              </a:defRPr>
            </a:lvl3pPr>
            <a:lvl4pPr marL="1600200" indent="-228600" eaLnBrk="0" hangingPunct="0">
              <a:spcBef>
                <a:spcPct val="20000"/>
              </a:spcBef>
              <a:buChar char="-"/>
              <a:defRPr>
                <a:solidFill>
                  <a:schemeClr val="tx1"/>
                </a:solidFill>
                <a:latin typeface="Arial" charset="0"/>
                <a:cs typeface="Times New Roman" pitchFamily="18" charset="0"/>
              </a:defRPr>
            </a:lvl4pPr>
            <a:lvl5pPr marL="2057400" indent="-228600" eaLnBrk="0" hangingPunct="0">
              <a:spcBef>
                <a:spcPct val="20000"/>
              </a:spcBef>
              <a:buFont typeface="Times New Roman" pitchFamily="18" charset="0"/>
              <a:buChar char="-"/>
              <a:defRPr>
                <a:solidFill>
                  <a:schemeClr val="tx1"/>
                </a:solidFill>
                <a:latin typeface="Arial" charset="0"/>
                <a:cs typeface="Times New Roman" pitchFamily="18" charset="0"/>
              </a:defRPr>
            </a:lvl5pPr>
            <a:lvl6pPr marL="25146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6pPr>
            <a:lvl7pPr marL="29718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7pPr>
            <a:lvl8pPr marL="34290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8pPr>
            <a:lvl9pPr marL="3886200" indent="-228600" eaLnBrk="0" fontAlgn="base" hangingPunct="0">
              <a:spcBef>
                <a:spcPct val="20000"/>
              </a:spcBef>
              <a:spcAft>
                <a:spcPct val="0"/>
              </a:spcAft>
              <a:buFont typeface="Times New Roman" pitchFamily="18" charset="0"/>
              <a:buChar char="-"/>
              <a:defRPr>
                <a:solidFill>
                  <a:schemeClr val="tx1"/>
                </a:solidFill>
                <a:latin typeface="Arial" charset="0"/>
                <a:cs typeface="Times New Roman" pitchFamily="18" charset="0"/>
              </a:defRPr>
            </a:lvl9pPr>
          </a:lstStyle>
          <a:p>
            <a:pPr eaLnBrk="1" hangingPunct="1">
              <a:spcBef>
                <a:spcPct val="0"/>
              </a:spcBef>
              <a:buFontTx/>
              <a:buNone/>
            </a:pPr>
            <a:r>
              <a:rPr lang="en-US" altLang="en-US" sz="2800" b="1" dirty="0">
                <a:cs typeface="Arial" charset="0"/>
              </a:rPr>
              <a:t>NKO Navy Advancement Center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13404</TotalTime>
  <Words>2090</Words>
  <Application>Microsoft Office PowerPoint</Application>
  <PresentationFormat>On-screen Show (4:3)</PresentationFormat>
  <Paragraphs>436</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Navy Enlisted Advancement System</vt:lpstr>
      <vt:lpstr>Presentation Topics</vt:lpstr>
      <vt:lpstr>Mission Statement</vt:lpstr>
      <vt:lpstr>Advancement Exam Development</vt:lpstr>
      <vt:lpstr>Advancement Exam Development</vt:lpstr>
      <vt:lpstr>Advancement Exam Development</vt:lpstr>
      <vt:lpstr>Preparing for Advancement Exam</vt:lpstr>
      <vt:lpstr>Preparing for Advancement Exam</vt:lpstr>
      <vt:lpstr>Preparing for Advancement Exam</vt:lpstr>
      <vt:lpstr>Preparing for Advancement Exam</vt:lpstr>
      <vt:lpstr>Preparing for Advancement Exam</vt:lpstr>
      <vt:lpstr>Advancement Exam Eligibility </vt:lpstr>
      <vt:lpstr>Advancement Exam Eligibility </vt:lpstr>
      <vt:lpstr>Advancement Exam Eligibility </vt:lpstr>
      <vt:lpstr>Advancement Exam Eligibility </vt:lpstr>
      <vt:lpstr>Your Exam Profile Sheet</vt:lpstr>
      <vt:lpstr>PowerPoint Presentation</vt:lpstr>
      <vt:lpstr>Your Exam Profile Sheet</vt:lpstr>
      <vt:lpstr>Your Exam Profile Sheet</vt:lpstr>
      <vt:lpstr>Your Final Multiple Score</vt:lpstr>
      <vt:lpstr> Final Multiple Score Chart E4 Through E7</vt:lpstr>
      <vt:lpstr> Final Multiple Score App</vt:lpstr>
      <vt:lpstr>Your Final Multiple Score</vt:lpstr>
      <vt:lpstr>Your Final Multiple Score</vt:lpstr>
      <vt:lpstr>PowerPoint Presentation</vt:lpstr>
      <vt:lpstr>Your Final Multiple Score</vt:lpstr>
      <vt:lpstr>Publication of Results</vt:lpstr>
      <vt:lpstr>Publication of Results</vt:lpstr>
      <vt:lpstr>Publication of Results</vt:lpstr>
      <vt:lpstr>Publication of Results</vt:lpstr>
      <vt:lpstr>Publication of Results</vt:lpstr>
      <vt:lpstr>Publication of Results</vt:lpstr>
      <vt:lpstr>Publication of Results</vt:lpstr>
      <vt:lpstr>PowerPoint Presentation</vt:lpstr>
      <vt:lpstr>Navy Advancement Center</vt:lpstr>
      <vt:lpstr>Navy Advancement Center</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 Rich</dc:creator>
  <cp:lastModifiedBy>Wagner, Christina A CIV NETPDTC, N311A</cp:lastModifiedBy>
  <cp:revision>623</cp:revision>
  <cp:lastPrinted>2015-07-07T19:27:29Z</cp:lastPrinted>
  <dcterms:created xsi:type="dcterms:W3CDTF">2006-01-19T13:23:02Z</dcterms:created>
  <dcterms:modified xsi:type="dcterms:W3CDTF">2016-07-22T13:14:25Z</dcterms:modified>
</cp:coreProperties>
</file>