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4"/>
  </p:sldMasterIdLst>
  <p:notesMasterIdLst>
    <p:notesMasterId r:id="rId41"/>
  </p:notesMasterIdLst>
  <p:sldIdLst>
    <p:sldId id="256" r:id="rId5"/>
    <p:sldId id="274" r:id="rId6"/>
    <p:sldId id="257" r:id="rId7"/>
    <p:sldId id="275" r:id="rId8"/>
    <p:sldId id="258" r:id="rId9"/>
    <p:sldId id="259" r:id="rId10"/>
    <p:sldId id="273" r:id="rId11"/>
    <p:sldId id="261" r:id="rId12"/>
    <p:sldId id="263" r:id="rId13"/>
    <p:sldId id="264" r:id="rId14"/>
    <p:sldId id="262" r:id="rId15"/>
    <p:sldId id="265" r:id="rId16"/>
    <p:sldId id="266" r:id="rId17"/>
    <p:sldId id="267" r:id="rId18"/>
    <p:sldId id="295" r:id="rId19"/>
    <p:sldId id="296" r:id="rId20"/>
    <p:sldId id="260"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1" r:id="rId35"/>
    <p:sldId id="290" r:id="rId36"/>
    <p:sldId id="292" r:id="rId37"/>
    <p:sldId id="293" r:id="rId38"/>
    <p:sldId id="294" r:id="rId39"/>
    <p:sldId id="272" r:id="rId4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Tahoma" pitchFamily="34" charset="0"/>
        <a:ea typeface="+mn-ea"/>
        <a:cs typeface="Arial" charset="0"/>
      </a:defRPr>
    </a:lvl1pPr>
    <a:lvl2pPr marL="457200" algn="l" rtl="0" fontAlgn="base">
      <a:spcBef>
        <a:spcPct val="0"/>
      </a:spcBef>
      <a:spcAft>
        <a:spcPct val="0"/>
      </a:spcAft>
      <a:defRPr kern="1200">
        <a:solidFill>
          <a:schemeClr val="tx1"/>
        </a:solidFill>
        <a:latin typeface="Tahoma" pitchFamily="34" charset="0"/>
        <a:ea typeface="+mn-ea"/>
        <a:cs typeface="Arial" charset="0"/>
      </a:defRPr>
    </a:lvl2pPr>
    <a:lvl3pPr marL="914400" algn="l" rtl="0" fontAlgn="base">
      <a:spcBef>
        <a:spcPct val="0"/>
      </a:spcBef>
      <a:spcAft>
        <a:spcPct val="0"/>
      </a:spcAft>
      <a:defRPr kern="1200">
        <a:solidFill>
          <a:schemeClr val="tx1"/>
        </a:solidFill>
        <a:latin typeface="Tahoma" pitchFamily="34" charset="0"/>
        <a:ea typeface="+mn-ea"/>
        <a:cs typeface="Arial" charset="0"/>
      </a:defRPr>
    </a:lvl3pPr>
    <a:lvl4pPr marL="1371600" algn="l" rtl="0" fontAlgn="base">
      <a:spcBef>
        <a:spcPct val="0"/>
      </a:spcBef>
      <a:spcAft>
        <a:spcPct val="0"/>
      </a:spcAft>
      <a:defRPr kern="1200">
        <a:solidFill>
          <a:schemeClr val="tx1"/>
        </a:solidFill>
        <a:latin typeface="Tahoma" pitchFamily="34" charset="0"/>
        <a:ea typeface="+mn-ea"/>
        <a:cs typeface="Arial" charset="0"/>
      </a:defRPr>
    </a:lvl4pPr>
    <a:lvl5pPr marL="1828800" algn="l" rtl="0" fontAlgn="base">
      <a:spcBef>
        <a:spcPct val="0"/>
      </a:spcBef>
      <a:spcAft>
        <a:spcPct val="0"/>
      </a:spcAft>
      <a:defRPr kern="1200">
        <a:solidFill>
          <a:schemeClr val="tx1"/>
        </a:solidFill>
        <a:latin typeface="Tahoma" pitchFamily="34" charset="0"/>
        <a:ea typeface="+mn-ea"/>
        <a:cs typeface="Arial" charset="0"/>
      </a:defRPr>
    </a:lvl5pPr>
    <a:lvl6pPr marL="2286000" algn="l" defTabSz="914400" rtl="0" eaLnBrk="1" latinLnBrk="0" hangingPunct="1">
      <a:defRPr kern="1200">
        <a:solidFill>
          <a:schemeClr val="tx1"/>
        </a:solidFill>
        <a:latin typeface="Tahoma" pitchFamily="34" charset="0"/>
        <a:ea typeface="+mn-ea"/>
        <a:cs typeface="Arial" charset="0"/>
      </a:defRPr>
    </a:lvl6pPr>
    <a:lvl7pPr marL="2743200" algn="l" defTabSz="914400" rtl="0" eaLnBrk="1" latinLnBrk="0" hangingPunct="1">
      <a:defRPr kern="1200">
        <a:solidFill>
          <a:schemeClr val="tx1"/>
        </a:solidFill>
        <a:latin typeface="Tahoma" pitchFamily="34" charset="0"/>
        <a:ea typeface="+mn-ea"/>
        <a:cs typeface="Arial" charset="0"/>
      </a:defRPr>
    </a:lvl7pPr>
    <a:lvl8pPr marL="3200400" algn="l" defTabSz="914400" rtl="0" eaLnBrk="1" latinLnBrk="0" hangingPunct="1">
      <a:defRPr kern="1200">
        <a:solidFill>
          <a:schemeClr val="tx1"/>
        </a:solidFill>
        <a:latin typeface="Tahoma" pitchFamily="34" charset="0"/>
        <a:ea typeface="+mn-ea"/>
        <a:cs typeface="Arial" charset="0"/>
      </a:defRPr>
    </a:lvl8pPr>
    <a:lvl9pPr marL="3657600" algn="l" defTabSz="914400" rtl="0" eaLnBrk="1" latinLnBrk="0" hangingPunct="1">
      <a:defRPr kern="1200">
        <a:solidFill>
          <a:schemeClr val="tx1"/>
        </a:solidFill>
        <a:latin typeface="Tahom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992" y="-6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cs typeface="+mn-cs"/>
              </a:defRPr>
            </a:lvl1pPr>
          </a:lstStyle>
          <a:p>
            <a:pPr>
              <a:defRPr/>
            </a:pPr>
            <a:endParaRPr lang="en-US"/>
          </a:p>
        </p:txBody>
      </p:sp>
      <p:sp>
        <p:nvSpPr>
          <p:cNvPr id="1229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cs typeface="+mn-cs"/>
              </a:defRPr>
            </a:lvl1pPr>
          </a:lstStyle>
          <a:p>
            <a:pPr>
              <a:defRPr/>
            </a:pPr>
            <a:endParaRPr lang="en-US"/>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229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229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cs typeface="+mn-cs"/>
              </a:defRPr>
            </a:lvl1pPr>
          </a:lstStyle>
          <a:p>
            <a:pPr>
              <a:defRPr/>
            </a:pPr>
            <a:endParaRPr lang="en-US"/>
          </a:p>
        </p:txBody>
      </p:sp>
      <p:sp>
        <p:nvSpPr>
          <p:cNvPr id="1229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cs typeface="+mn-cs"/>
              </a:defRPr>
            </a:lvl1pPr>
          </a:lstStyle>
          <a:p>
            <a:pPr>
              <a:defRPr/>
            </a:pPr>
            <a:fld id="{BCC44149-840B-402B-A3DF-B66FEA14452E}" type="slidenum">
              <a:rPr lang="en-US"/>
              <a:pPr>
                <a:defRPr/>
              </a:pPr>
              <a:t>‹#›</a:t>
            </a:fld>
            <a:endParaRPr lang="en-US"/>
          </a:p>
        </p:txBody>
      </p:sp>
    </p:spTree>
    <p:extLst>
      <p:ext uri="{BB962C8B-B14F-4D97-AF65-F5344CB8AC3E}">
        <p14:creationId xmlns:p14="http://schemas.microsoft.com/office/powerpoint/2010/main" val="391482916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5"/>
          <p:cNvSpPr>
            <a:spLocks noGrp="1" noChangeArrowheads="1"/>
          </p:cNvSpPr>
          <p:nvPr>
            <p:ph type="sldNum" sz="quarter" idx="5"/>
          </p:nvPr>
        </p:nvSpPr>
        <p:spPr>
          <a:noFill/>
        </p:spPr>
        <p:txBody>
          <a:bodyPr/>
          <a:lstStyle/>
          <a:p>
            <a:fld id="{A83B1B4A-A408-4867-8E40-7910B96A9CFD}" type="slidenum">
              <a:rPr lang="en-US" smtClean="0">
                <a:cs typeface="Arial" charset="0"/>
              </a:rPr>
              <a:pPr/>
              <a:t>2</a:t>
            </a:fld>
            <a:endParaRPr lang="en-US" smtClean="0">
              <a:cs typeface="Arial" charset="0"/>
            </a:endParaRPr>
          </a:p>
        </p:txBody>
      </p:sp>
      <p:sp>
        <p:nvSpPr>
          <p:cNvPr id="17410" name="Rectangle 2"/>
          <p:cNvSpPr>
            <a:spLocks noChangeArrowheads="1"/>
          </p:cNvSpPr>
          <p:nvPr/>
        </p:nvSpPr>
        <p:spPr bwMode="auto">
          <a:xfrm>
            <a:off x="3886200" y="-1588"/>
            <a:ext cx="2971800" cy="457201"/>
          </a:xfrm>
          <a:prstGeom prst="rect">
            <a:avLst/>
          </a:prstGeom>
          <a:noFill/>
          <a:ln w="9525">
            <a:noFill/>
            <a:miter lim="800000"/>
            <a:headEnd/>
            <a:tailEnd/>
          </a:ln>
        </p:spPr>
        <p:txBody>
          <a:bodyPr wrap="none" anchor="ctr"/>
          <a:lstStyle/>
          <a:p>
            <a:pPr eaLnBrk="0" hangingPunct="0"/>
            <a:endParaRPr lang="en-US"/>
          </a:p>
        </p:txBody>
      </p:sp>
      <p:sp>
        <p:nvSpPr>
          <p:cNvPr id="17411" name="Rectangle 3"/>
          <p:cNvSpPr>
            <a:spLocks noChangeArrowheads="1"/>
          </p:cNvSpPr>
          <p:nvPr/>
        </p:nvSpPr>
        <p:spPr bwMode="auto">
          <a:xfrm>
            <a:off x="3886200" y="8686800"/>
            <a:ext cx="2971800" cy="457200"/>
          </a:xfrm>
          <a:prstGeom prst="rect">
            <a:avLst/>
          </a:prstGeom>
          <a:noFill/>
          <a:ln w="9525">
            <a:noFill/>
            <a:miter lim="800000"/>
            <a:headEnd/>
            <a:tailEnd/>
          </a:ln>
        </p:spPr>
        <p:txBody>
          <a:bodyPr lIns="19050" tIns="0" rIns="19050" bIns="0" anchor="b"/>
          <a:lstStyle/>
          <a:p>
            <a:pPr algn="r" eaLnBrk="0" hangingPunct="0"/>
            <a:r>
              <a:rPr lang="en-US" sz="1000" i="1"/>
              <a:t>10</a:t>
            </a:r>
          </a:p>
        </p:txBody>
      </p:sp>
      <p:sp>
        <p:nvSpPr>
          <p:cNvPr id="17412" name="Rectangle 4"/>
          <p:cNvSpPr>
            <a:spLocks noChangeArrowheads="1"/>
          </p:cNvSpPr>
          <p:nvPr/>
        </p:nvSpPr>
        <p:spPr bwMode="auto">
          <a:xfrm>
            <a:off x="0" y="8686800"/>
            <a:ext cx="2971800" cy="457200"/>
          </a:xfrm>
          <a:prstGeom prst="rect">
            <a:avLst/>
          </a:prstGeom>
          <a:noFill/>
          <a:ln w="9525">
            <a:noFill/>
            <a:miter lim="800000"/>
            <a:headEnd/>
            <a:tailEnd/>
          </a:ln>
        </p:spPr>
        <p:txBody>
          <a:bodyPr wrap="none" anchor="ctr"/>
          <a:lstStyle/>
          <a:p>
            <a:pPr eaLnBrk="0" hangingPunct="0"/>
            <a:endParaRPr lang="en-US"/>
          </a:p>
        </p:txBody>
      </p:sp>
      <p:sp>
        <p:nvSpPr>
          <p:cNvPr id="17413" name="Rectangle 5"/>
          <p:cNvSpPr>
            <a:spLocks noChangeArrowheads="1"/>
          </p:cNvSpPr>
          <p:nvPr/>
        </p:nvSpPr>
        <p:spPr bwMode="auto">
          <a:xfrm>
            <a:off x="0" y="-1588"/>
            <a:ext cx="2971800" cy="457201"/>
          </a:xfrm>
          <a:prstGeom prst="rect">
            <a:avLst/>
          </a:prstGeom>
          <a:noFill/>
          <a:ln w="9525">
            <a:noFill/>
            <a:miter lim="800000"/>
            <a:headEnd/>
            <a:tailEnd/>
          </a:ln>
        </p:spPr>
        <p:txBody>
          <a:bodyPr wrap="none" anchor="ctr"/>
          <a:lstStyle/>
          <a:p>
            <a:pPr eaLnBrk="0" hangingPunct="0"/>
            <a:endParaRPr lang="en-US"/>
          </a:p>
        </p:txBody>
      </p:sp>
      <p:sp>
        <p:nvSpPr>
          <p:cNvPr id="17414" name="Rectangle 6"/>
          <p:cNvSpPr>
            <a:spLocks noGrp="1" noChangeArrowheads="1"/>
          </p:cNvSpPr>
          <p:nvPr>
            <p:ph type="body" idx="1"/>
          </p:nvPr>
        </p:nvSpPr>
        <p:spPr>
          <a:noFill/>
          <a:ln/>
        </p:spPr>
        <p:txBody>
          <a:bodyPr/>
          <a:lstStyle/>
          <a:p>
            <a:pPr eaLnBrk="1" hangingPunct="1"/>
            <a:endParaRPr lang="en-US" smtClean="0"/>
          </a:p>
        </p:txBody>
      </p:sp>
      <p:sp>
        <p:nvSpPr>
          <p:cNvPr id="17415" name="Rectangle 7"/>
          <p:cNvSpPr>
            <a:spLocks noGrp="1" noRot="1" noChangeAspect="1" noChangeArrowheads="1" noTextEdit="1"/>
          </p:cNvSpPr>
          <p:nvPr>
            <p:ph type="sldImg"/>
          </p:nvPr>
        </p:nvSpPr>
        <p:spPr>
          <a:ln cap="flat"/>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11"/>
          <p:cNvSpPr>
            <a:spLocks noGrp="1" noChangeArrowheads="1"/>
          </p:cNvSpPr>
          <p:nvPr>
            <p:ph type="dt" sz="quarter" idx="1"/>
          </p:nvPr>
        </p:nvSpPr>
        <p:spPr>
          <a:noFill/>
        </p:spPr>
        <p:txBody>
          <a:bodyPr/>
          <a:lstStyle/>
          <a:p>
            <a:fld id="{CDD72360-8BC6-4A71-95EC-1E60CA12C4D3}" type="datetime1">
              <a:rPr lang="en-US" smtClean="0">
                <a:cs typeface="Arial" charset="0"/>
              </a:rPr>
              <a:pPr/>
              <a:t>1/21/2014</a:t>
            </a:fld>
            <a:endParaRPr lang="en-US" smtClean="0">
              <a:cs typeface="Arial" charset="0"/>
            </a:endParaRPr>
          </a:p>
        </p:txBody>
      </p:sp>
      <p:sp>
        <p:nvSpPr>
          <p:cNvPr id="53250" name="Rectangle 13"/>
          <p:cNvSpPr>
            <a:spLocks noGrp="1" noChangeArrowheads="1"/>
          </p:cNvSpPr>
          <p:nvPr>
            <p:ph type="sldNum" sz="quarter" idx="5"/>
          </p:nvPr>
        </p:nvSpPr>
        <p:spPr>
          <a:noFill/>
        </p:spPr>
        <p:txBody>
          <a:bodyPr/>
          <a:lstStyle/>
          <a:p>
            <a:fld id="{71C5DFBF-C74B-4424-8061-ECF6FB3620DA}" type="slidenum">
              <a:rPr lang="en-US" smtClean="0">
                <a:cs typeface="Arial" charset="0"/>
              </a:rPr>
              <a:pPr/>
              <a:t>32</a:t>
            </a:fld>
            <a:endParaRPr lang="en-US" smtClean="0">
              <a:cs typeface="Arial" charset="0"/>
            </a:endParaRPr>
          </a:p>
        </p:txBody>
      </p:sp>
      <p:sp>
        <p:nvSpPr>
          <p:cNvPr id="53251" name="Rectangle 2"/>
          <p:cNvSpPr>
            <a:spLocks noGrp="1" noRot="1" noChangeAspect="1" noChangeArrowheads="1"/>
          </p:cNvSpPr>
          <p:nvPr>
            <p:ph type="sldImg"/>
          </p:nvPr>
        </p:nvSpPr>
        <p:spPr>
          <a:ln/>
        </p:spPr>
      </p:sp>
      <p:sp>
        <p:nvSpPr>
          <p:cNvPr id="53252"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11"/>
          <p:cNvSpPr>
            <a:spLocks noGrp="1" noChangeArrowheads="1"/>
          </p:cNvSpPr>
          <p:nvPr>
            <p:ph type="dt" sz="quarter" idx="1"/>
          </p:nvPr>
        </p:nvSpPr>
        <p:spPr>
          <a:noFill/>
        </p:spPr>
        <p:txBody>
          <a:bodyPr/>
          <a:lstStyle/>
          <a:p>
            <a:fld id="{2FC80147-A3ED-424F-B59E-BAA36740F176}" type="datetime1">
              <a:rPr lang="en-US" smtClean="0">
                <a:cs typeface="Arial" charset="0"/>
              </a:rPr>
              <a:pPr/>
              <a:t>1/21/2014</a:t>
            </a:fld>
            <a:endParaRPr lang="en-US" smtClean="0">
              <a:cs typeface="Arial" charset="0"/>
            </a:endParaRPr>
          </a:p>
        </p:txBody>
      </p:sp>
      <p:sp>
        <p:nvSpPr>
          <p:cNvPr id="55298" name="Rectangle 13"/>
          <p:cNvSpPr>
            <a:spLocks noGrp="1" noChangeArrowheads="1"/>
          </p:cNvSpPr>
          <p:nvPr>
            <p:ph type="sldNum" sz="quarter" idx="5"/>
          </p:nvPr>
        </p:nvSpPr>
        <p:spPr>
          <a:noFill/>
        </p:spPr>
        <p:txBody>
          <a:bodyPr/>
          <a:lstStyle/>
          <a:p>
            <a:fld id="{80F604D5-8182-464E-AABC-F9E975158C66}" type="slidenum">
              <a:rPr lang="en-US" smtClean="0">
                <a:cs typeface="Arial" charset="0"/>
              </a:rPr>
              <a:pPr/>
              <a:t>33</a:t>
            </a:fld>
            <a:endParaRPr lang="en-US" smtClean="0">
              <a:cs typeface="Arial" charset="0"/>
            </a:endParaRPr>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11"/>
          <p:cNvSpPr>
            <a:spLocks noGrp="1" noChangeArrowheads="1"/>
          </p:cNvSpPr>
          <p:nvPr>
            <p:ph type="dt" sz="quarter" idx="1"/>
          </p:nvPr>
        </p:nvSpPr>
        <p:spPr>
          <a:noFill/>
        </p:spPr>
        <p:txBody>
          <a:bodyPr/>
          <a:lstStyle/>
          <a:p>
            <a:fld id="{41A93B34-95AD-40D4-B5CF-84EC857AF5C0}" type="datetime1">
              <a:rPr lang="en-US" smtClean="0">
                <a:cs typeface="Arial" charset="0"/>
              </a:rPr>
              <a:pPr/>
              <a:t>1/21/2014</a:t>
            </a:fld>
            <a:endParaRPr lang="en-US" smtClean="0">
              <a:cs typeface="Arial" charset="0"/>
            </a:endParaRPr>
          </a:p>
        </p:txBody>
      </p:sp>
      <p:sp>
        <p:nvSpPr>
          <p:cNvPr id="57346" name="Rectangle 13"/>
          <p:cNvSpPr>
            <a:spLocks noGrp="1" noChangeArrowheads="1"/>
          </p:cNvSpPr>
          <p:nvPr>
            <p:ph type="sldNum" sz="quarter" idx="5"/>
          </p:nvPr>
        </p:nvSpPr>
        <p:spPr>
          <a:noFill/>
        </p:spPr>
        <p:txBody>
          <a:bodyPr/>
          <a:lstStyle/>
          <a:p>
            <a:fld id="{F00868A1-98B8-4C9F-9092-690280CCD6B1}" type="slidenum">
              <a:rPr lang="en-US" smtClean="0">
                <a:cs typeface="Arial" charset="0"/>
              </a:rPr>
              <a:pPr/>
              <a:t>34</a:t>
            </a:fld>
            <a:endParaRPr lang="en-US" smtClean="0">
              <a:cs typeface="Arial" charset="0"/>
            </a:endParaRPr>
          </a:p>
        </p:txBody>
      </p:sp>
      <p:sp>
        <p:nvSpPr>
          <p:cNvPr id="57347" name="Rectangle 2"/>
          <p:cNvSpPr>
            <a:spLocks noGrp="1" noRot="1" noChangeAspect="1" noChangeArrowheads="1"/>
          </p:cNvSpPr>
          <p:nvPr>
            <p:ph type="sldImg"/>
          </p:nvPr>
        </p:nvSpPr>
        <p:spPr>
          <a:ln/>
        </p:spPr>
      </p:sp>
      <p:sp>
        <p:nvSpPr>
          <p:cNvPr id="57348"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194" name="Rectangle 2"/>
          <p:cNvSpPr>
            <a:spLocks noGrp="1" noChangeArrowheads="1"/>
          </p:cNvSpPr>
          <p:nvPr>
            <p:ph type="ctrTitle" sz="quarter"/>
          </p:nvPr>
        </p:nvSpPr>
        <p:spPr>
          <a:xfrm>
            <a:off x="685800" y="1676400"/>
            <a:ext cx="7772400" cy="1828800"/>
          </a:xfrm>
        </p:spPr>
        <p:txBody>
          <a:bodyPr/>
          <a:lstStyle>
            <a:lvl1pPr>
              <a:defRPr/>
            </a:lvl1pPr>
          </a:lstStyle>
          <a:p>
            <a:r>
              <a:rPr lang="en-US"/>
              <a:t>Click to edit Master title style</a:t>
            </a:r>
          </a:p>
        </p:txBody>
      </p:sp>
      <p:sp>
        <p:nvSpPr>
          <p:cNvPr id="8195" name="Rectangle 3"/>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F2C7636-7C34-48FE-8682-D273A6B300CF}"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BD1EE60-A31B-4342-877E-9FFCC4738E59}"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81000"/>
            <a:ext cx="2057400" cy="5715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381000"/>
            <a:ext cx="6019800" cy="5715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9CF828F-5D82-46EE-8623-6B5E21221BC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20574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48200" y="2057400"/>
            <a:ext cx="3810000" cy="4114800"/>
          </a:xfrm>
        </p:spPr>
        <p:txBody>
          <a:bodyPr/>
          <a:lstStyle/>
          <a:p>
            <a:pPr lvl="0"/>
            <a:endParaRPr lang="en-US" noProof="0"/>
          </a:p>
        </p:txBody>
      </p:sp>
      <p:sp>
        <p:nvSpPr>
          <p:cNvPr id="5" name="Date Placeholder 4"/>
          <p:cNvSpPr>
            <a:spLocks noGrp="1"/>
          </p:cNvSpPr>
          <p:nvPr>
            <p:ph type="dt" sz="half" idx="10"/>
          </p:nvPr>
        </p:nvSpPr>
        <p:spPr>
          <a:xfrm>
            <a:off x="685800" y="6324600"/>
            <a:ext cx="1905000" cy="457200"/>
          </a:xfrm>
        </p:spPr>
        <p:txBody>
          <a:bodyPr/>
          <a:lstStyle>
            <a:lvl1pPr>
              <a:defRPr/>
            </a:lvl1pPr>
          </a:lstStyle>
          <a:p>
            <a:pPr>
              <a:defRPr/>
            </a:pPr>
            <a:endParaRPr lang="en-US"/>
          </a:p>
        </p:txBody>
      </p:sp>
      <p:sp>
        <p:nvSpPr>
          <p:cNvPr id="6" name="Footer Placeholder 5"/>
          <p:cNvSpPr>
            <a:spLocks noGrp="1"/>
          </p:cNvSpPr>
          <p:nvPr>
            <p:ph type="ftr" sz="quarter" idx="11"/>
          </p:nvPr>
        </p:nvSpPr>
        <p:spPr>
          <a:xfrm>
            <a:off x="3124200" y="6324600"/>
            <a:ext cx="2895600" cy="457200"/>
          </a:xfrm>
        </p:spPr>
        <p:txBody>
          <a:bodyPr/>
          <a:lstStyle>
            <a:lvl1pPr>
              <a:defRPr/>
            </a:lvl1pPr>
          </a:lstStyle>
          <a:p>
            <a:pPr>
              <a:defRPr/>
            </a:pPr>
            <a:endParaRPr lang="en-US"/>
          </a:p>
        </p:txBody>
      </p:sp>
      <p:sp>
        <p:nvSpPr>
          <p:cNvPr id="7" name="Slide Number Placeholder 6"/>
          <p:cNvSpPr>
            <a:spLocks noGrp="1"/>
          </p:cNvSpPr>
          <p:nvPr>
            <p:ph type="sldNum" sz="quarter" idx="12"/>
          </p:nvPr>
        </p:nvSpPr>
        <p:spPr>
          <a:xfrm>
            <a:off x="6553200" y="6324600"/>
            <a:ext cx="1905000" cy="457200"/>
          </a:xfrm>
        </p:spPr>
        <p:txBody>
          <a:bodyPr/>
          <a:lstStyle>
            <a:lvl1pPr>
              <a:defRPr/>
            </a:lvl1pPr>
          </a:lstStyle>
          <a:p>
            <a:pPr>
              <a:defRPr/>
            </a:pPr>
            <a:fld id="{76EC5F82-1AF0-44EE-9893-F60E23330273}" type="slidenum">
              <a:rPr lang="en-US"/>
              <a:pPr>
                <a:defRPr/>
              </a:pPr>
              <a:t>‹#›</a:t>
            </a:fld>
            <a:endParaRPr lang="en-US"/>
          </a:p>
        </p:txBody>
      </p:sp>
    </p:spTree>
  </p:cSld>
  <p:clrMapOvr>
    <a:masterClrMapping/>
  </p:clrMapOvr>
  <p:transition>
    <p:zo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FD24538-AAF5-4FFB-B7FB-1139645653D9}"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4B98324-0C32-4FE5-8553-475A930D2ECB}"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FE2E5A2-CFDB-487F-97AE-ADF42BFA93C1}"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DBE2FC76-17D2-47F8-8885-0774B71B558D}"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79DDD3D1-1291-465F-B434-718E4B81E538}"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A41F6BA8-845F-4D04-82C8-CB11680AD06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6536A17-1C73-446A-92CA-F7761F76161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000C88A-B146-4F00-BDF9-2F2CFD23470F}"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bwMode="auto">
          <a:xfrm>
            <a:off x="457200" y="381000"/>
            <a:ext cx="8229600" cy="1371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7171" name="Rectangle 3"/>
          <p:cNvSpPr>
            <a:spLocks noGrp="1" noChangeArrowheads="1"/>
          </p:cNvSpPr>
          <p:nvPr>
            <p:ph type="body" idx="1"/>
          </p:nvPr>
        </p:nvSpPr>
        <p:spPr bwMode="auto">
          <a:xfrm>
            <a:off x="457200" y="1981200"/>
            <a:ext cx="82296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172"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effectLst>
                  <a:outerShdw blurRad="38100" dist="38100" dir="2700000" algn="tl">
                    <a:srgbClr val="000000"/>
                  </a:outerShdw>
                </a:effectLst>
                <a:latin typeface="Arial" charset="0"/>
                <a:cs typeface="+mn-cs"/>
              </a:defRPr>
            </a:lvl1pPr>
          </a:lstStyle>
          <a:p>
            <a:pPr>
              <a:defRPr/>
            </a:pPr>
            <a:endParaRPr lang="en-US"/>
          </a:p>
        </p:txBody>
      </p:sp>
      <p:sp>
        <p:nvSpPr>
          <p:cNvPr id="7173"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effectLst>
                  <a:outerShdw blurRad="38100" dist="38100" dir="2700000" algn="tl">
                    <a:srgbClr val="000000"/>
                  </a:outerShdw>
                </a:effectLst>
                <a:latin typeface="Arial" charset="0"/>
                <a:cs typeface="+mn-cs"/>
              </a:defRPr>
            </a:lvl1pPr>
          </a:lstStyle>
          <a:p>
            <a:pPr>
              <a:defRPr/>
            </a:pPr>
            <a:endParaRPr lang="en-US"/>
          </a:p>
        </p:txBody>
      </p:sp>
      <p:sp>
        <p:nvSpPr>
          <p:cNvPr id="7174"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effectLst>
                  <a:outerShdw blurRad="38100" dist="38100" dir="2700000" algn="tl">
                    <a:srgbClr val="000000"/>
                  </a:outerShdw>
                </a:effectLst>
                <a:latin typeface="Arial" charset="0"/>
                <a:cs typeface="+mn-cs"/>
              </a:defRPr>
            </a:lvl1pPr>
          </a:lstStyle>
          <a:p>
            <a:pPr>
              <a:defRPr/>
            </a:pPr>
            <a:fld id="{612BE5DF-6BC9-46B1-A1E5-6649DDE9999C}"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 id="2147483662" r:id="rId12"/>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0" fontAlgn="base" hangingPunct="0">
        <a:spcBef>
          <a:spcPct val="20000"/>
        </a:spcBef>
        <a:spcAft>
          <a:spcPct val="0"/>
        </a:spcAft>
        <a:buClr>
          <a:schemeClr val="hlink"/>
        </a:buClr>
        <a:buSzPct val="65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65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SzPct val="65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3.wmf"/></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eaLnBrk="1" hangingPunct="1">
              <a:defRPr/>
            </a:pPr>
            <a:r>
              <a:rPr lang="en-US" dirty="0" smtClean="0">
                <a:latin typeface="Copperplate Gothic Bold" pitchFamily="34" charset="0"/>
              </a:rPr>
              <a:t/>
            </a:r>
            <a:br>
              <a:rPr lang="en-US" dirty="0" smtClean="0">
                <a:latin typeface="Copperplate Gothic Bold" pitchFamily="34" charset="0"/>
              </a:rPr>
            </a:br>
            <a:r>
              <a:rPr lang="en-US" dirty="0" smtClean="0">
                <a:latin typeface="Copperplate Gothic Bold" pitchFamily="34" charset="0"/>
              </a:rPr>
              <a:t>ENLISTED </a:t>
            </a:r>
            <a:br>
              <a:rPr lang="en-US" dirty="0" smtClean="0">
                <a:latin typeface="Copperplate Gothic Bold" pitchFamily="34" charset="0"/>
              </a:rPr>
            </a:br>
            <a:r>
              <a:rPr lang="en-US" dirty="0" smtClean="0">
                <a:latin typeface="Copperplate Gothic Bold" pitchFamily="34" charset="0"/>
              </a:rPr>
              <a:t>EVALUATION WRITING	</a:t>
            </a:r>
            <a:br>
              <a:rPr lang="en-US" dirty="0" smtClean="0">
                <a:latin typeface="Copperplate Gothic Bold" pitchFamily="34" charset="0"/>
              </a:rPr>
            </a:br>
            <a:r>
              <a:rPr lang="en-US" dirty="0" smtClean="0">
                <a:latin typeface="Copperplate Gothic Bold" pitchFamily="34" charset="0"/>
              </a:rPr>
              <a:t/>
            </a:r>
            <a:br>
              <a:rPr lang="en-US" dirty="0" smtClean="0">
                <a:latin typeface="Copperplate Gothic Bold" pitchFamily="34" charset="0"/>
              </a:rPr>
            </a:br>
            <a:r>
              <a:rPr lang="en-US" dirty="0" smtClean="0">
                <a:latin typeface="Copperplate Gothic Bold" pitchFamily="34" charset="0"/>
              </a:rPr>
              <a:t/>
            </a:r>
            <a:br>
              <a:rPr lang="en-US" dirty="0" smtClean="0">
                <a:latin typeface="Copperplate Gothic Bold" pitchFamily="34" charset="0"/>
              </a:rPr>
            </a:br>
            <a:r>
              <a:rPr lang="en-US" dirty="0" smtClean="0">
                <a:latin typeface="Copperplate Gothic Bold" pitchFamily="34" charset="0"/>
              </a:rPr>
              <a:t>THE TRUTH, THE WHOLE TRUTH, AND </a:t>
            </a:r>
            <a:r>
              <a:rPr lang="en-US" smtClean="0">
                <a:latin typeface="Copperplate Gothic Bold" pitchFamily="34" charset="0"/>
              </a:rPr>
              <a:t>NOTHING BUT </a:t>
            </a:r>
            <a:r>
              <a:rPr lang="en-US" dirty="0" smtClean="0">
                <a:latin typeface="Copperplate Gothic Bold" pitchFamily="34" charset="0"/>
              </a:rPr>
              <a:t>THE TRUTH</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p:cNvSpPr>
            <a:spLocks noGrp="1" noChangeArrowheads="1"/>
          </p:cNvSpPr>
          <p:nvPr>
            <p:ph type="body" idx="1"/>
          </p:nvPr>
        </p:nvSpPr>
        <p:spPr/>
        <p:txBody>
          <a:bodyPr/>
          <a:lstStyle/>
          <a:p>
            <a:pPr eaLnBrk="1" hangingPunct="1">
              <a:buFontTx/>
              <a:buChar char="-"/>
              <a:defRPr/>
            </a:pPr>
            <a:r>
              <a:rPr lang="en-US" sz="2000" dirty="0" smtClean="0"/>
              <a:t>Items to consider including:</a:t>
            </a:r>
          </a:p>
          <a:p>
            <a:pPr lvl="1" eaLnBrk="1" hangingPunct="1">
              <a:buFontTx/>
              <a:buChar char="-"/>
              <a:defRPr/>
            </a:pPr>
            <a:r>
              <a:rPr lang="en-US" sz="1800" dirty="0" smtClean="0"/>
              <a:t>Responsibilities – Customers served</a:t>
            </a:r>
          </a:p>
          <a:p>
            <a:pPr lvl="1" eaLnBrk="1" hangingPunct="1">
              <a:buFontTx/>
              <a:buChar char="-"/>
              <a:defRPr/>
            </a:pPr>
            <a:r>
              <a:rPr lang="en-US" sz="1800" dirty="0" smtClean="0"/>
              <a:t>Growth and development of junior Sailors</a:t>
            </a:r>
          </a:p>
          <a:p>
            <a:pPr lvl="1" eaLnBrk="1" hangingPunct="1">
              <a:buFontTx/>
              <a:buChar char="-"/>
              <a:defRPr/>
            </a:pPr>
            <a:r>
              <a:rPr lang="en-US" sz="1800" dirty="0" smtClean="0"/>
              <a:t>Specific accomplishments for command/Navy and results</a:t>
            </a:r>
          </a:p>
          <a:p>
            <a:pPr lvl="1" eaLnBrk="1" hangingPunct="1">
              <a:buFontTx/>
              <a:buChar char="-"/>
              <a:defRPr/>
            </a:pPr>
            <a:r>
              <a:rPr lang="en-US" sz="1800" dirty="0" smtClean="0"/>
              <a:t>Personnel supervised</a:t>
            </a:r>
          </a:p>
          <a:p>
            <a:pPr lvl="1" eaLnBrk="1" hangingPunct="1">
              <a:buFontTx/>
              <a:buChar char="-"/>
              <a:defRPr/>
            </a:pPr>
            <a:r>
              <a:rPr lang="en-US" sz="1800" dirty="0" smtClean="0"/>
              <a:t>Retention efforts and results (required if block 29 has leadership)</a:t>
            </a:r>
          </a:p>
          <a:p>
            <a:pPr lvl="1" eaLnBrk="1" hangingPunct="1">
              <a:buFontTx/>
              <a:buChar char="-"/>
              <a:defRPr/>
            </a:pPr>
            <a:r>
              <a:rPr lang="en-US" sz="1800" dirty="0" smtClean="0"/>
              <a:t>Qualifications achieved during reporting period</a:t>
            </a:r>
          </a:p>
          <a:p>
            <a:pPr lvl="1" eaLnBrk="1" hangingPunct="1">
              <a:buFontTx/>
              <a:buChar char="-"/>
              <a:defRPr/>
            </a:pPr>
            <a:r>
              <a:rPr lang="en-US" sz="1800" dirty="0" smtClean="0"/>
              <a:t>College and job related educational courses complete and diplomas</a:t>
            </a:r>
          </a:p>
          <a:p>
            <a:pPr lvl="1" eaLnBrk="1" hangingPunct="1">
              <a:buFontTx/>
              <a:buChar char="-"/>
              <a:defRPr/>
            </a:pPr>
            <a:r>
              <a:rPr lang="en-US" sz="1800" dirty="0" smtClean="0"/>
              <a:t>Personal awards received both Military and Civilian</a:t>
            </a:r>
          </a:p>
          <a:p>
            <a:pPr lvl="1" eaLnBrk="1" hangingPunct="1">
              <a:buFontTx/>
              <a:buChar char="-"/>
              <a:defRPr/>
            </a:pPr>
            <a:r>
              <a:rPr lang="en-US" sz="1800" dirty="0" smtClean="0"/>
              <a:t>Civic activities</a:t>
            </a:r>
          </a:p>
          <a:p>
            <a:pPr eaLnBrk="1" hangingPunct="1">
              <a:buFontTx/>
              <a:buChar char="-"/>
              <a:defRPr/>
            </a:pPr>
            <a:endParaRPr lang="en-US" sz="2000" dirty="0" smtClean="0"/>
          </a:p>
          <a:p>
            <a:pPr eaLnBrk="1" hangingPunct="1">
              <a:buFont typeface="Wingdings" pitchFamily="2" charset="2"/>
              <a:buNone/>
              <a:defRPr/>
            </a:pPr>
            <a:endParaRPr lang="en-US" sz="2000" dirty="0" smtClean="0"/>
          </a:p>
        </p:txBody>
      </p:sp>
      <p:sp>
        <p:nvSpPr>
          <p:cNvPr id="25602" name="Text Box 4"/>
          <p:cNvSpPr txBox="1">
            <a:spLocks noChangeArrowheads="1"/>
          </p:cNvSpPr>
          <p:nvPr/>
        </p:nvSpPr>
        <p:spPr bwMode="auto">
          <a:xfrm>
            <a:off x="2362200" y="609600"/>
            <a:ext cx="4191000" cy="1006475"/>
          </a:xfrm>
          <a:prstGeom prst="rect">
            <a:avLst/>
          </a:prstGeom>
          <a:noFill/>
          <a:ln w="9525">
            <a:noFill/>
            <a:miter lim="800000"/>
            <a:headEnd/>
            <a:tailEnd/>
          </a:ln>
        </p:spPr>
        <p:txBody>
          <a:bodyPr>
            <a:spAutoFit/>
          </a:bodyPr>
          <a:lstStyle/>
          <a:p>
            <a:pPr algn="ctr" eaLnBrk="0" hangingPunct="0">
              <a:spcBef>
                <a:spcPct val="50000"/>
              </a:spcBef>
            </a:pPr>
            <a:r>
              <a:rPr lang="en-US" sz="3200" b="1"/>
              <a:t>WRITING</a:t>
            </a:r>
            <a:r>
              <a:rPr lang="en-US" sz="2800" b="1"/>
              <a:t> THE EVAL CONT’D</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026"/>
          <p:cNvSpPr>
            <a:spLocks noGrp="1" noChangeArrowheads="1"/>
          </p:cNvSpPr>
          <p:nvPr>
            <p:ph type="title"/>
          </p:nvPr>
        </p:nvSpPr>
        <p:spPr>
          <a:xfrm>
            <a:off x="457200" y="152400"/>
            <a:ext cx="8229600" cy="1371600"/>
          </a:xfrm>
        </p:spPr>
        <p:txBody>
          <a:bodyPr/>
          <a:lstStyle/>
          <a:p>
            <a:pPr eaLnBrk="1" hangingPunct="1">
              <a:defRPr/>
            </a:pPr>
            <a:r>
              <a:rPr lang="en-US" dirty="0" smtClean="0"/>
              <a:t>WRITING THE EVAL</a:t>
            </a:r>
          </a:p>
        </p:txBody>
      </p:sp>
      <p:sp>
        <p:nvSpPr>
          <p:cNvPr id="15363" name="Rectangle 1027"/>
          <p:cNvSpPr>
            <a:spLocks noGrp="1" noChangeArrowheads="1"/>
          </p:cNvSpPr>
          <p:nvPr>
            <p:ph type="body" idx="1"/>
          </p:nvPr>
        </p:nvSpPr>
        <p:spPr>
          <a:xfrm>
            <a:off x="228600" y="1219200"/>
            <a:ext cx="8763000" cy="5334000"/>
          </a:xfrm>
        </p:spPr>
        <p:txBody>
          <a:bodyPr/>
          <a:lstStyle/>
          <a:p>
            <a:pPr eaLnBrk="1" hangingPunct="1">
              <a:lnSpc>
                <a:spcPct val="90000"/>
              </a:lnSpc>
            </a:pPr>
            <a:r>
              <a:rPr lang="en-US" dirty="0" smtClean="0"/>
              <a:t>Have a lead in statement</a:t>
            </a:r>
          </a:p>
          <a:p>
            <a:pPr lvl="1" eaLnBrk="1" hangingPunct="1">
              <a:lnSpc>
                <a:spcPct val="90000"/>
              </a:lnSpc>
            </a:pPr>
            <a:r>
              <a:rPr lang="en-US" sz="2000" dirty="0" smtClean="0"/>
              <a:t>Ranked number 1 of xx highly competitive FCPOs.</a:t>
            </a:r>
          </a:p>
          <a:p>
            <a:pPr lvl="1" eaLnBrk="1" hangingPunct="1">
              <a:lnSpc>
                <a:spcPct val="90000"/>
              </a:lnSpc>
            </a:pPr>
            <a:r>
              <a:rPr lang="en-US" sz="2000" dirty="0" smtClean="0"/>
              <a:t>#2 MP. Ranked among the best I have served with in xx years, would be EP if not restricted by numbers.</a:t>
            </a:r>
          </a:p>
          <a:p>
            <a:pPr lvl="1" eaLnBrk="1" hangingPunct="1">
              <a:lnSpc>
                <a:spcPct val="90000"/>
              </a:lnSpc>
            </a:pPr>
            <a:r>
              <a:rPr lang="en-US" sz="2000" dirty="0" smtClean="0"/>
              <a:t>Clearly my # 1 of xx outstanding FCPOs on board across 3 UIC’s.</a:t>
            </a:r>
          </a:p>
          <a:p>
            <a:pPr lvl="1" eaLnBrk="1" hangingPunct="1">
              <a:lnSpc>
                <a:spcPct val="90000"/>
              </a:lnSpc>
            </a:pPr>
            <a:r>
              <a:rPr lang="en-US" sz="2000" dirty="0" smtClean="0"/>
              <a:t>My #6 of xx trusted CPO’ onboard, #1 OSC in command.  Already performing at the level of a seasoned SCPO.</a:t>
            </a:r>
          </a:p>
          <a:p>
            <a:pPr lvl="1" eaLnBrk="1" hangingPunct="1">
              <a:lnSpc>
                <a:spcPct val="90000"/>
              </a:lnSpc>
            </a:pPr>
            <a:r>
              <a:rPr lang="en-US" sz="2000" dirty="0" smtClean="0"/>
              <a:t>My #33 of 105 competitive FCPOs on board.  Already performing as a CPO, sought out as such in a reduced staff.  A must select!</a:t>
            </a:r>
          </a:p>
          <a:p>
            <a:pPr lvl="1" eaLnBrk="1" hangingPunct="1">
              <a:lnSpc>
                <a:spcPct val="90000"/>
              </a:lnSpc>
            </a:pPr>
            <a:r>
              <a:rPr lang="en-US" sz="2000" dirty="0" smtClean="0"/>
              <a:t>“Don’t underestimate this independent duty.  It is critical to AOR mission and vital to Echelon II command movement”</a:t>
            </a:r>
          </a:p>
          <a:p>
            <a:pPr lvl="1" eaLnBrk="1" hangingPunct="1">
              <a:lnSpc>
                <a:spcPct val="90000"/>
              </a:lnSpc>
            </a:pPr>
            <a:r>
              <a:rPr lang="en-US" sz="2000" dirty="0" smtClean="0"/>
              <a:t>A Sailor can only be the “best” of something  the reporting senior owns, or it was commented on in writing by the owner…….  IE: only CNO can say “best Sailor in the Navy” but reporting senior can say “best MMC I have worked with in 25 years” ISIC can say “best DC program on my waterfront”…</a:t>
            </a:r>
          </a:p>
          <a:p>
            <a:pPr lvl="1" eaLnBrk="1" hangingPunct="1">
              <a:lnSpc>
                <a:spcPct val="90000"/>
              </a:lnSpc>
            </a:pPr>
            <a:endParaRPr lang="en-US" sz="2000"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p:cNvSpPr>
            <a:spLocks noGrp="1" noChangeArrowheads="1"/>
          </p:cNvSpPr>
          <p:nvPr>
            <p:ph type="body" idx="1"/>
          </p:nvPr>
        </p:nvSpPr>
        <p:spPr>
          <a:xfrm>
            <a:off x="152400" y="1981200"/>
            <a:ext cx="8991600" cy="4114800"/>
          </a:xfrm>
        </p:spPr>
        <p:txBody>
          <a:bodyPr/>
          <a:lstStyle/>
          <a:p>
            <a:pPr eaLnBrk="1" hangingPunct="1">
              <a:lnSpc>
                <a:spcPct val="90000"/>
              </a:lnSpc>
              <a:defRPr/>
            </a:pPr>
            <a:r>
              <a:rPr lang="en-US" sz="2800" dirty="0" smtClean="0"/>
              <a:t>USE BULLETS TO SHOW PERFORMANCE.</a:t>
            </a:r>
          </a:p>
          <a:p>
            <a:pPr lvl="1" eaLnBrk="1" hangingPunct="1">
              <a:lnSpc>
                <a:spcPct val="90000"/>
              </a:lnSpc>
              <a:defRPr/>
            </a:pPr>
            <a:r>
              <a:rPr lang="en-US" sz="1600" dirty="0" smtClean="0"/>
              <a:t>- Leadership vital to 15 critical underway replenishments, 200 wet well amphibious operations, small boat operations, and exterior material preservation. </a:t>
            </a:r>
          </a:p>
          <a:p>
            <a:pPr lvl="1" eaLnBrk="1" hangingPunct="1">
              <a:lnSpc>
                <a:spcPct val="90000"/>
              </a:lnSpc>
              <a:defRPr/>
            </a:pPr>
            <a:r>
              <a:rPr lang="en-US" sz="1600" dirty="0" smtClean="0"/>
              <a:t>- Rapidly engaged. Founding member of Socrates Mentorship program; cornerstone of my ESWS program. Initiated FCPO recognition and mentoring program for at-risk Sailors led to 42% reductions in ARI/NJP and 75% accelerated qualifications and educational disciplines. </a:t>
            </a:r>
          </a:p>
          <a:p>
            <a:pPr lvl="1" eaLnBrk="1" hangingPunct="1">
              <a:lnSpc>
                <a:spcPct val="90000"/>
              </a:lnSpc>
              <a:defRPr/>
            </a:pPr>
            <a:r>
              <a:rPr lang="en-US" sz="1600" dirty="0" smtClean="0"/>
              <a:t>- Respected Technical Control Manager. Direct oversight crucial to division earning a 98.2% on Comprehensive Communications Assessment and being awarded a fourth consecutive Green "E".</a:t>
            </a:r>
          </a:p>
          <a:p>
            <a:pPr lvl="1" eaLnBrk="1" hangingPunct="1">
              <a:lnSpc>
                <a:spcPct val="90000"/>
              </a:lnSpc>
              <a:defRPr/>
            </a:pPr>
            <a:r>
              <a:rPr lang="en-US" sz="1600" dirty="0" smtClean="0"/>
              <a:t>- N6 LPO. Superior leadership/administrative experience vital to the execution of 15 Joint Exercises. Consolidated programs in easy read format for 15 novice personnel.</a:t>
            </a:r>
          </a:p>
          <a:p>
            <a:pPr lvl="1" eaLnBrk="1" hangingPunct="1">
              <a:lnSpc>
                <a:spcPct val="90000"/>
              </a:lnSpc>
              <a:defRPr/>
            </a:pPr>
            <a:r>
              <a:rPr lang="en-US" sz="1600" dirty="0" smtClean="0"/>
              <a:t>- Initiated a division PT program, ensured all personnel were within body fat standards.  A key player in the Command's EAWS/ESWS Training Program.  A highly valued member of the Damage Control Training Team, dedicated 36 hours additional time training and qualifying personnel in 3M and DC.</a:t>
            </a:r>
          </a:p>
        </p:txBody>
      </p:sp>
      <p:sp>
        <p:nvSpPr>
          <p:cNvPr id="18436" name="Rectangle 4"/>
          <p:cNvSpPr>
            <a:spLocks noGrp="1" noChangeArrowheads="1"/>
          </p:cNvSpPr>
          <p:nvPr>
            <p:ph type="title"/>
          </p:nvPr>
        </p:nvSpPr>
        <p:spPr/>
        <p:txBody>
          <a:bodyPr/>
          <a:lstStyle/>
          <a:p>
            <a:pPr eaLnBrk="1" hangingPunct="1">
              <a:defRPr/>
            </a:pPr>
            <a:r>
              <a:rPr lang="en-US" smtClean="0"/>
              <a:t>WRITING THE EVAL CONT’D</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body" idx="1"/>
          </p:nvPr>
        </p:nvSpPr>
        <p:spPr>
          <a:xfrm>
            <a:off x="152400" y="1981200"/>
            <a:ext cx="8991600" cy="4114800"/>
          </a:xfrm>
        </p:spPr>
        <p:txBody>
          <a:bodyPr/>
          <a:lstStyle/>
          <a:p>
            <a:pPr eaLnBrk="1" hangingPunct="1"/>
            <a:r>
              <a:rPr lang="en-US" sz="1600" dirty="0" smtClean="0"/>
              <a:t>- FCPOA engagement.  Instrumental in the creation of a successful mentoring program that provided motivation and direction for young Sailors in achieving career and life goals.</a:t>
            </a:r>
          </a:p>
          <a:p>
            <a:pPr eaLnBrk="1" hangingPunct="1"/>
            <a:r>
              <a:rPr lang="en-US" sz="1600" dirty="0" smtClean="0"/>
              <a:t>- Respected </a:t>
            </a:r>
            <a:r>
              <a:rPr lang="en-US" sz="1600" dirty="0" err="1" smtClean="0"/>
              <a:t>Dept</a:t>
            </a:r>
            <a:r>
              <a:rPr lang="en-US" sz="1600" dirty="0" smtClean="0"/>
              <a:t> Career Counselor. Advised and tracked the professional development for 132 personnel.  Directly contributed to the command’s 30% increase and earned the Golden Anchor Award. Acts on my CCC’s behalf during the leave and TAD period for crew of 500.</a:t>
            </a:r>
          </a:p>
          <a:p>
            <a:pPr eaLnBrk="1" hangingPunct="1"/>
            <a:r>
              <a:rPr lang="en-US" sz="1600" dirty="0" smtClean="0"/>
              <a:t>Specifically requested by Echelon Commander to transfer to second Staff duty due to trust and critical organization knowledge.  Don’t discount because not sea duty.  This Leaders mission role is significantly preparing sea duty missions for success.</a:t>
            </a:r>
          </a:p>
          <a:p>
            <a:pPr eaLnBrk="1" hangingPunct="1"/>
            <a:r>
              <a:rPr lang="en-US" sz="1600" dirty="0" smtClean="0"/>
              <a:t>Member transferred prior to competitive cycle in order to meet ship movement prior to deployment cycle.  Would be EP, in my top 5% if remained on board.  Look forward to their success at next command</a:t>
            </a:r>
          </a:p>
        </p:txBody>
      </p:sp>
      <p:sp>
        <p:nvSpPr>
          <p:cNvPr id="19459" name="Rectangle 3"/>
          <p:cNvSpPr>
            <a:spLocks noGrp="1" noChangeArrowheads="1"/>
          </p:cNvSpPr>
          <p:nvPr>
            <p:ph type="title"/>
          </p:nvPr>
        </p:nvSpPr>
        <p:spPr/>
        <p:txBody>
          <a:bodyPr/>
          <a:lstStyle/>
          <a:p>
            <a:pPr eaLnBrk="1" hangingPunct="1">
              <a:defRPr/>
            </a:pPr>
            <a:r>
              <a:rPr lang="en-US" smtClean="0"/>
              <a:t>WRITING YOUR EVAL CONT’D</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body" idx="1"/>
          </p:nvPr>
        </p:nvSpPr>
        <p:spPr>
          <a:xfrm>
            <a:off x="152400" y="1981200"/>
            <a:ext cx="8991600" cy="4114800"/>
          </a:xfrm>
        </p:spPr>
        <p:txBody>
          <a:bodyPr/>
          <a:lstStyle/>
          <a:p>
            <a:pPr eaLnBrk="1" hangingPunct="1">
              <a:lnSpc>
                <a:spcPct val="90000"/>
              </a:lnSpc>
              <a:defRPr/>
            </a:pPr>
            <a:r>
              <a:rPr lang="en-US" sz="3600" dirty="0" smtClean="0"/>
              <a:t>CLOSING STATEMENT</a:t>
            </a:r>
          </a:p>
          <a:p>
            <a:pPr eaLnBrk="1" hangingPunct="1">
              <a:lnSpc>
                <a:spcPct val="90000"/>
              </a:lnSpc>
              <a:defRPr/>
            </a:pPr>
            <a:r>
              <a:rPr lang="en-US" sz="1800" dirty="0" smtClean="0"/>
              <a:t>Clearly a result orientated Career Counselor. Develops the best in Sailors.   Strongly recommended for the LDO/CWO program and a Must Select for Chief Petty Officer.</a:t>
            </a:r>
          </a:p>
          <a:p>
            <a:pPr eaLnBrk="1" hangingPunct="1">
              <a:lnSpc>
                <a:spcPct val="90000"/>
              </a:lnSpc>
              <a:defRPr/>
            </a:pPr>
            <a:r>
              <a:rPr lang="en-US" sz="1800" dirty="0" smtClean="0"/>
              <a:t>Ready now for Chief Petty Officer.  Select to the most challenging assignment.</a:t>
            </a:r>
          </a:p>
          <a:p>
            <a:pPr eaLnBrk="1" hangingPunct="1">
              <a:lnSpc>
                <a:spcPct val="90000"/>
              </a:lnSpc>
              <a:defRPr/>
            </a:pPr>
            <a:r>
              <a:rPr lang="en-US" sz="1800" dirty="0" smtClean="0"/>
              <a:t>Respected professional and sought after leader.  Groom for more senior roles.</a:t>
            </a:r>
          </a:p>
          <a:p>
            <a:pPr eaLnBrk="1" hangingPunct="1">
              <a:lnSpc>
                <a:spcPct val="90000"/>
              </a:lnSpc>
              <a:defRPr/>
            </a:pPr>
            <a:r>
              <a:rPr lang="en-US" sz="1800" dirty="0" smtClean="0"/>
              <a:t>Sought out regularly by personnel throughout the Command for leadership, guidance, and counseling.  I most strongly recommend for selection to Chief Petty Officer.</a:t>
            </a:r>
          </a:p>
          <a:p>
            <a:pPr eaLnBrk="1" hangingPunct="1">
              <a:lnSpc>
                <a:spcPct val="90000"/>
              </a:lnSpc>
              <a:defRPr/>
            </a:pPr>
            <a:r>
              <a:rPr lang="en-US" sz="1800" dirty="0" smtClean="0"/>
              <a:t>Most strongly recommended for immediate advancement to Chief Petty Officer.</a:t>
            </a:r>
          </a:p>
          <a:p>
            <a:pPr eaLnBrk="1" hangingPunct="1">
              <a:lnSpc>
                <a:spcPct val="90000"/>
              </a:lnSpc>
              <a:defRPr/>
            </a:pPr>
            <a:r>
              <a:rPr lang="en-US" sz="1800" dirty="0" smtClean="0"/>
              <a:t>Strongly recommended for promotion to Chief Petty Officer and selection to commissioning programs!  An outstanding professional I personally choose to lead or bridge together complex teams.</a:t>
            </a:r>
          </a:p>
        </p:txBody>
      </p:sp>
      <p:sp>
        <p:nvSpPr>
          <p:cNvPr id="20483" name="Rectangle 3"/>
          <p:cNvSpPr>
            <a:spLocks noGrp="1" noChangeArrowheads="1"/>
          </p:cNvSpPr>
          <p:nvPr>
            <p:ph type="title"/>
          </p:nvPr>
        </p:nvSpPr>
        <p:spPr/>
        <p:txBody>
          <a:bodyPr/>
          <a:lstStyle/>
          <a:p>
            <a:pPr eaLnBrk="1" hangingPunct="1">
              <a:defRPr/>
            </a:pPr>
            <a:r>
              <a:rPr lang="en-US" smtClean="0"/>
              <a:t>WRITING THE EVAL CONT’D</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body" idx="4294967295"/>
          </p:nvPr>
        </p:nvSpPr>
        <p:spPr>
          <a:xfrm>
            <a:off x="152400" y="1524000"/>
            <a:ext cx="8991600" cy="4114800"/>
          </a:xfrm>
        </p:spPr>
        <p:txBody>
          <a:bodyPr/>
          <a:lstStyle/>
          <a:p>
            <a:pPr eaLnBrk="1" hangingPunct="1">
              <a:defRPr/>
            </a:pPr>
            <a:r>
              <a:rPr lang="en-US" sz="2000" smtClean="0"/>
              <a:t>Write sample evals all year long for yourself, practice practice practice.</a:t>
            </a:r>
          </a:p>
          <a:p>
            <a:pPr eaLnBrk="1" hangingPunct="1">
              <a:defRPr/>
            </a:pPr>
            <a:r>
              <a:rPr lang="en-US" sz="2000" smtClean="0"/>
              <a:t>If transferring close to (before) the normal periodic date, explain why.  It may look like the Sailor is avoiding a competitive eval.  </a:t>
            </a:r>
          </a:p>
          <a:p>
            <a:pPr eaLnBrk="1" hangingPunct="1">
              <a:defRPr/>
            </a:pPr>
            <a:r>
              <a:rPr lang="en-US" sz="2000" smtClean="0"/>
              <a:t>Explain rankings across UIC’s, across branches etc.  IE:  “My best NCO across 3 branches in 12 UIC’s”</a:t>
            </a:r>
          </a:p>
          <a:p>
            <a:pPr eaLnBrk="1" hangingPunct="1">
              <a:defRPr/>
            </a:pPr>
            <a:r>
              <a:rPr lang="en-US" sz="2000" smtClean="0"/>
              <a:t>If stationed in a joint command, send a draft to the nearest Navy Chief or CMC for a pre-look, and put them in contact with your intended Rater/Senior Rater to dialog. </a:t>
            </a:r>
          </a:p>
          <a:p>
            <a:pPr eaLnBrk="1" hangingPunct="1">
              <a:defRPr/>
            </a:pPr>
            <a:r>
              <a:rPr lang="en-US" sz="2000" smtClean="0"/>
              <a:t>If in a role where frequently TAD, make sure this is in block 29 and discussed in the back write up.</a:t>
            </a:r>
          </a:p>
          <a:p>
            <a:pPr eaLnBrk="1" hangingPunct="1">
              <a:defRPr/>
            </a:pPr>
            <a:endParaRPr lang="en-US" sz="2000" smtClean="0"/>
          </a:p>
        </p:txBody>
      </p:sp>
      <p:sp>
        <p:nvSpPr>
          <p:cNvPr id="20483" name="Rectangle 3"/>
          <p:cNvSpPr>
            <a:spLocks noGrp="1" noChangeArrowheads="1"/>
          </p:cNvSpPr>
          <p:nvPr>
            <p:ph type="title" idx="4294967295"/>
          </p:nvPr>
        </p:nvSpPr>
        <p:spPr/>
        <p:txBody>
          <a:bodyPr/>
          <a:lstStyle/>
          <a:p>
            <a:pPr eaLnBrk="1" hangingPunct="1">
              <a:defRPr/>
            </a:pPr>
            <a:r>
              <a:rPr lang="en-US" smtClean="0"/>
              <a:t>WRITING THE EVAL ALL YEAR</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body" idx="4294967295"/>
          </p:nvPr>
        </p:nvSpPr>
        <p:spPr>
          <a:xfrm>
            <a:off x="0" y="1676400"/>
            <a:ext cx="8991600" cy="4114800"/>
          </a:xfrm>
        </p:spPr>
        <p:txBody>
          <a:bodyPr/>
          <a:lstStyle/>
          <a:p>
            <a:pPr eaLnBrk="1" hangingPunct="1">
              <a:lnSpc>
                <a:spcPct val="90000"/>
              </a:lnSpc>
              <a:defRPr/>
            </a:pPr>
            <a:r>
              <a:rPr lang="en-US" sz="2000" dirty="0" smtClean="0"/>
              <a:t>For FCPO’s receiving a </a:t>
            </a:r>
            <a:r>
              <a:rPr lang="en-US" sz="2000" dirty="0" smtClean="0"/>
              <a:t>November </a:t>
            </a:r>
            <a:r>
              <a:rPr lang="en-US" sz="2000" dirty="0" err="1" smtClean="0"/>
              <a:t>eval</a:t>
            </a:r>
            <a:r>
              <a:rPr lang="en-US" sz="2000" dirty="0" smtClean="0"/>
              <a:t>:  When you “make board” and then prepare a package to send, include the items you have accomplished between 16 </a:t>
            </a:r>
            <a:r>
              <a:rPr lang="en-US" sz="2000" dirty="0" smtClean="0"/>
              <a:t>November </a:t>
            </a:r>
            <a:r>
              <a:rPr lang="en-US" sz="2000" dirty="0" smtClean="0"/>
              <a:t>and the May package deadline.  Sometimes the only way to convey this is with designation letter or the like from your command, Navy school completion letters etc.  </a:t>
            </a:r>
          </a:p>
          <a:p>
            <a:pPr eaLnBrk="1" hangingPunct="1">
              <a:lnSpc>
                <a:spcPct val="90000"/>
              </a:lnSpc>
              <a:defRPr/>
            </a:pPr>
            <a:endParaRPr lang="en-US" sz="2000" dirty="0" smtClean="0"/>
          </a:p>
          <a:p>
            <a:pPr eaLnBrk="1" hangingPunct="1">
              <a:lnSpc>
                <a:spcPct val="90000"/>
              </a:lnSpc>
              <a:defRPr/>
            </a:pPr>
            <a:r>
              <a:rPr lang="en-US" sz="2000" dirty="0" smtClean="0"/>
              <a:t>For SCPO/CPO’s with </a:t>
            </a:r>
            <a:r>
              <a:rPr lang="en-US" sz="2000" dirty="0" err="1" smtClean="0"/>
              <a:t>evals</a:t>
            </a:r>
            <a:r>
              <a:rPr lang="en-US" sz="2000" dirty="0" smtClean="0"/>
              <a:t> in September, </a:t>
            </a:r>
            <a:r>
              <a:rPr lang="en-US" sz="2000" dirty="0" smtClean="0"/>
              <a:t>same for </a:t>
            </a:r>
            <a:r>
              <a:rPr lang="en-US" sz="2000" dirty="0" smtClean="0"/>
              <a:t>your SCPO/MCPO look.</a:t>
            </a:r>
          </a:p>
          <a:p>
            <a:pPr eaLnBrk="1" hangingPunct="1">
              <a:lnSpc>
                <a:spcPct val="90000"/>
              </a:lnSpc>
              <a:defRPr/>
            </a:pPr>
            <a:endParaRPr lang="en-US" sz="2000" dirty="0" smtClean="0"/>
          </a:p>
          <a:p>
            <a:pPr eaLnBrk="1" hangingPunct="1">
              <a:lnSpc>
                <a:spcPct val="90000"/>
              </a:lnSpc>
              <a:defRPr/>
            </a:pPr>
            <a:r>
              <a:rPr lang="en-US" sz="2000" dirty="0" smtClean="0"/>
              <a:t>ALWAYS take the opportunity to have someone who has sat on a board before, look at your package and letter for a once over before sending.  Boards don’t need items already in your record so a second, seasoned look at what you are sending can help.</a:t>
            </a:r>
          </a:p>
          <a:p>
            <a:pPr eaLnBrk="1" hangingPunct="1">
              <a:lnSpc>
                <a:spcPct val="90000"/>
              </a:lnSpc>
              <a:defRPr/>
            </a:pPr>
            <a:endParaRPr lang="en-US" sz="2000" dirty="0" smtClean="0"/>
          </a:p>
        </p:txBody>
      </p:sp>
      <p:sp>
        <p:nvSpPr>
          <p:cNvPr id="20483" name="Rectangle 3"/>
          <p:cNvSpPr>
            <a:spLocks noGrp="1" noChangeArrowheads="1"/>
          </p:cNvSpPr>
          <p:nvPr>
            <p:ph type="title" idx="4294967295"/>
          </p:nvPr>
        </p:nvSpPr>
        <p:spPr/>
        <p:txBody>
          <a:bodyPr/>
          <a:lstStyle/>
          <a:p>
            <a:pPr eaLnBrk="1" hangingPunct="1">
              <a:defRPr/>
            </a:pPr>
            <a:r>
              <a:rPr lang="en-US" sz="4000" smtClean="0"/>
              <a:t>SPECIAL NOTE FOR SEP/NOV EVALS</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defRPr/>
            </a:pPr>
            <a:r>
              <a:rPr lang="en-US" sz="4000" smtClean="0"/>
              <a:t>WHAT MAKES AN ADVERSE EVAL</a:t>
            </a:r>
          </a:p>
        </p:txBody>
      </p:sp>
      <p:sp>
        <p:nvSpPr>
          <p:cNvPr id="13315" name="Rectangle 3"/>
          <p:cNvSpPr>
            <a:spLocks noGrp="1" noChangeArrowheads="1"/>
          </p:cNvSpPr>
          <p:nvPr>
            <p:ph type="body" idx="1"/>
          </p:nvPr>
        </p:nvSpPr>
        <p:spPr>
          <a:xfrm>
            <a:off x="457200" y="1981200"/>
            <a:ext cx="8229600" cy="4876800"/>
          </a:xfrm>
        </p:spPr>
        <p:txBody>
          <a:bodyPr/>
          <a:lstStyle/>
          <a:p>
            <a:pPr eaLnBrk="1" hangingPunct="1">
              <a:defRPr/>
            </a:pPr>
            <a:r>
              <a:rPr lang="en-US" dirty="0" smtClean="0"/>
              <a:t>Grade of </a:t>
            </a:r>
            <a:r>
              <a:rPr lang="en-US" dirty="0" smtClean="0"/>
              <a:t>2.0 </a:t>
            </a:r>
            <a:r>
              <a:rPr lang="en-US" dirty="0" smtClean="0"/>
              <a:t>in Equal Opportunity is adverse.</a:t>
            </a:r>
            <a:endParaRPr lang="en-US" dirty="0" smtClean="0"/>
          </a:p>
          <a:p>
            <a:pPr eaLnBrk="1" hangingPunct="1">
              <a:defRPr/>
            </a:pPr>
            <a:r>
              <a:rPr lang="en-US" dirty="0" smtClean="0"/>
              <a:t>Any comment suggesting persistent weaknesses'</a:t>
            </a:r>
            <a:endParaRPr lang="en-US" dirty="0" smtClean="0"/>
          </a:p>
          <a:p>
            <a:pPr eaLnBrk="1" hangingPunct="1">
              <a:defRPr/>
            </a:pPr>
            <a:r>
              <a:rPr lang="en-US" dirty="0" smtClean="0"/>
              <a:t>Continuing incapacity or unsuitability for a specific assignment or promotion</a:t>
            </a:r>
          </a:p>
          <a:p>
            <a:pPr marL="0" indent="0" eaLnBrk="1" hangingPunct="1">
              <a:buNone/>
              <a:defRPr/>
            </a:pPr>
            <a:r>
              <a:rPr lang="en-US" dirty="0" smtClean="0"/>
              <a:t>(See page I-2 paragraph 2 for further explanation)</a:t>
            </a:r>
            <a:endParaRPr lang="en-US"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2"/>
          <p:cNvSpPr>
            <a:spLocks noGrp="1" noChangeArrowheads="1"/>
          </p:cNvSpPr>
          <p:nvPr>
            <p:ph type="title"/>
          </p:nvPr>
        </p:nvSpPr>
        <p:spPr/>
        <p:txBody>
          <a:bodyPr/>
          <a:lstStyle/>
          <a:p>
            <a:pPr>
              <a:defRPr/>
            </a:pPr>
            <a:r>
              <a:rPr lang="en-US"/>
              <a:t>Record Screening/Review</a:t>
            </a:r>
          </a:p>
        </p:txBody>
      </p:sp>
      <p:sp>
        <p:nvSpPr>
          <p:cNvPr id="152579" name="Rectangle 3"/>
          <p:cNvSpPr>
            <a:spLocks noGrp="1" noChangeArrowheads="1"/>
          </p:cNvSpPr>
          <p:nvPr>
            <p:ph type="body" sz="half" idx="1"/>
          </p:nvPr>
        </p:nvSpPr>
        <p:spPr>
          <a:xfrm>
            <a:off x="381000" y="2895600"/>
            <a:ext cx="3810000" cy="3200400"/>
          </a:xfrm>
        </p:spPr>
        <p:txBody>
          <a:bodyPr/>
          <a:lstStyle/>
          <a:p>
            <a:pPr>
              <a:buClr>
                <a:schemeClr val="accent2"/>
              </a:buClr>
              <a:buFont typeface="Webdings" pitchFamily="18" charset="2"/>
              <a:buChar char="="/>
              <a:defRPr/>
            </a:pPr>
            <a:r>
              <a:rPr lang="en-US" sz="2000" dirty="0"/>
              <a:t> </a:t>
            </a:r>
            <a:r>
              <a:rPr lang="en-US" sz="2000" dirty="0">
                <a:solidFill>
                  <a:schemeClr val="tx2"/>
                </a:solidFill>
              </a:rPr>
              <a:t>Breadth of Experience</a:t>
            </a:r>
          </a:p>
          <a:p>
            <a:pPr>
              <a:buClr>
                <a:schemeClr val="accent2"/>
              </a:buClr>
              <a:buFont typeface="Webdings" pitchFamily="18" charset="2"/>
              <a:buChar char="="/>
              <a:defRPr/>
            </a:pPr>
            <a:r>
              <a:rPr lang="en-US" sz="2000" dirty="0">
                <a:solidFill>
                  <a:schemeClr val="tx2"/>
                </a:solidFill>
              </a:rPr>
              <a:t> Sea Duty / Arduous </a:t>
            </a:r>
          </a:p>
          <a:p>
            <a:pPr>
              <a:buClr>
                <a:schemeClr val="accent2"/>
              </a:buClr>
              <a:buFont typeface="Webdings" pitchFamily="18" charset="2"/>
              <a:buNone/>
              <a:defRPr/>
            </a:pPr>
            <a:r>
              <a:rPr lang="en-US" sz="2000" dirty="0">
                <a:solidFill>
                  <a:schemeClr val="tx2"/>
                </a:solidFill>
              </a:rPr>
              <a:t>     Duty/IA/Overseas</a:t>
            </a:r>
          </a:p>
          <a:p>
            <a:pPr>
              <a:buClr>
                <a:schemeClr val="accent2"/>
              </a:buClr>
              <a:buFont typeface="Webdings" pitchFamily="18" charset="2"/>
              <a:buChar char="="/>
              <a:defRPr/>
            </a:pPr>
            <a:r>
              <a:rPr lang="en-US" sz="2000" dirty="0">
                <a:solidFill>
                  <a:schemeClr val="tx2"/>
                </a:solidFill>
              </a:rPr>
              <a:t> Qualifications</a:t>
            </a:r>
          </a:p>
          <a:p>
            <a:pPr>
              <a:buClr>
                <a:schemeClr val="accent2"/>
              </a:buClr>
              <a:buFont typeface="Webdings" pitchFamily="18" charset="2"/>
              <a:buChar char=" "/>
              <a:defRPr/>
            </a:pPr>
            <a:r>
              <a:rPr lang="en-US" sz="2000" dirty="0">
                <a:solidFill>
                  <a:schemeClr val="tx2"/>
                </a:solidFill>
              </a:rPr>
              <a:t> (</a:t>
            </a:r>
            <a:r>
              <a:rPr lang="en-US" sz="2000" dirty="0" smtClean="0">
                <a:solidFill>
                  <a:schemeClr val="tx2"/>
                </a:solidFill>
              </a:rPr>
              <a:t>SW/SS/AW/DV/</a:t>
            </a:r>
          </a:p>
          <a:p>
            <a:pPr>
              <a:buClr>
                <a:schemeClr val="accent2"/>
              </a:buClr>
              <a:buFont typeface="Webdings" pitchFamily="18" charset="2"/>
              <a:buChar char=" "/>
              <a:defRPr/>
            </a:pPr>
            <a:r>
              <a:rPr lang="en-US" sz="2000" dirty="0">
                <a:solidFill>
                  <a:schemeClr val="tx2"/>
                </a:solidFill>
              </a:rPr>
              <a:t> </a:t>
            </a:r>
            <a:r>
              <a:rPr lang="en-US" sz="2000" dirty="0" smtClean="0">
                <a:solidFill>
                  <a:schemeClr val="tx2"/>
                </a:solidFill>
              </a:rPr>
              <a:t>  </a:t>
            </a:r>
            <a:r>
              <a:rPr lang="en-US" sz="2000" dirty="0" smtClean="0">
                <a:solidFill>
                  <a:schemeClr val="tx2"/>
                </a:solidFill>
              </a:rPr>
              <a:t>FMF/EXW/IDW)</a:t>
            </a:r>
            <a:endParaRPr lang="en-US" sz="2000" dirty="0">
              <a:solidFill>
                <a:schemeClr val="tx2"/>
              </a:solidFill>
            </a:endParaRPr>
          </a:p>
          <a:p>
            <a:pPr>
              <a:buClr>
                <a:schemeClr val="accent2"/>
              </a:buClr>
              <a:buFont typeface="Webdings" pitchFamily="18" charset="2"/>
              <a:buChar char="="/>
              <a:defRPr/>
            </a:pPr>
            <a:r>
              <a:rPr lang="en-US" sz="2000" dirty="0">
                <a:solidFill>
                  <a:schemeClr val="tx2"/>
                </a:solidFill>
              </a:rPr>
              <a:t> Assignments</a:t>
            </a:r>
          </a:p>
          <a:p>
            <a:pPr>
              <a:buClr>
                <a:schemeClr val="accent2"/>
              </a:buClr>
              <a:buFont typeface="Webdings" pitchFamily="18" charset="2"/>
              <a:buChar char="="/>
              <a:defRPr/>
            </a:pPr>
            <a:endParaRPr lang="en-US" sz="2000" dirty="0">
              <a:solidFill>
                <a:schemeClr val="tx2"/>
              </a:solidFill>
            </a:endParaRPr>
          </a:p>
        </p:txBody>
      </p:sp>
      <p:graphicFrame>
        <p:nvGraphicFramePr>
          <p:cNvPr id="36866" name="Object 2"/>
          <p:cNvGraphicFramePr>
            <a:graphicFrameLocks noGrp="1" noChangeAspect="1"/>
          </p:cNvGraphicFramePr>
          <p:nvPr>
            <p:ph type="clipArt" sz="half" idx="2"/>
          </p:nvPr>
        </p:nvGraphicFramePr>
        <p:xfrm>
          <a:off x="4267200" y="2819400"/>
          <a:ext cx="4495800" cy="3657600"/>
        </p:xfrm>
        <a:graphic>
          <a:graphicData uri="http://schemas.openxmlformats.org/presentationml/2006/ole">
            <mc:AlternateContent xmlns:mc="http://schemas.openxmlformats.org/markup-compatibility/2006">
              <mc:Choice xmlns:v="urn:schemas-microsoft-com:vml" Requires="v">
                <p:oleObj spid="_x0000_s36872" name="Clip" r:id="rId3" imgW="5128560" imgH="4198680" progId="">
                  <p:embed/>
                </p:oleObj>
              </mc:Choice>
              <mc:Fallback>
                <p:oleObj name="Clip" r:id="rId3" imgW="5128560" imgH="4198680" progId="">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67200" y="2819400"/>
                        <a:ext cx="4495800" cy="3657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152581" name="AutoShape 5"/>
          <p:cNvCxnSpPr>
            <a:cxnSpLocks noChangeShapeType="1"/>
          </p:cNvCxnSpPr>
          <p:nvPr/>
        </p:nvCxnSpPr>
        <p:spPr bwMode="auto">
          <a:xfrm>
            <a:off x="304800" y="1828800"/>
            <a:ext cx="8458200" cy="0"/>
          </a:xfrm>
          <a:prstGeom prst="straightConnector1">
            <a:avLst/>
          </a:prstGeom>
          <a:noFill/>
          <a:ln w="228600">
            <a:solidFill>
              <a:srgbClr val="0000CC"/>
            </a:solidFill>
            <a:round/>
            <a:headEnd/>
            <a:tailEnd/>
          </a:ln>
          <a:effectLst>
            <a:outerShdw dist="107763" dir="2700000" algn="ctr" rotWithShape="0">
              <a:schemeClr val="bg2"/>
            </a:outerShdw>
          </a:effectLst>
        </p:spPr>
      </p:cxn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2"/>
          <p:cNvSpPr>
            <a:spLocks noGrp="1" noChangeArrowheads="1"/>
          </p:cNvSpPr>
          <p:nvPr>
            <p:ph type="body" sz="half" idx="1"/>
          </p:nvPr>
        </p:nvSpPr>
        <p:spPr/>
        <p:txBody>
          <a:bodyPr/>
          <a:lstStyle/>
          <a:p>
            <a:pPr>
              <a:buClr>
                <a:schemeClr val="tx1"/>
              </a:buClr>
              <a:buFontTx/>
              <a:buChar char=" "/>
              <a:defRPr/>
            </a:pPr>
            <a:r>
              <a:rPr lang="en-US" sz="2000" b="1">
                <a:solidFill>
                  <a:schemeClr val="accent2"/>
                </a:solidFill>
              </a:rPr>
              <a:t>EDUCATION</a:t>
            </a:r>
          </a:p>
          <a:p>
            <a:pPr>
              <a:buClr>
                <a:schemeClr val="tx1"/>
              </a:buClr>
              <a:buFontTx/>
              <a:buChar char=" "/>
              <a:defRPr/>
            </a:pPr>
            <a:endParaRPr lang="en-US" sz="2000" b="1">
              <a:solidFill>
                <a:schemeClr val="accent2"/>
              </a:solidFill>
            </a:endParaRPr>
          </a:p>
          <a:p>
            <a:pPr>
              <a:buClr>
                <a:schemeClr val="tx1"/>
              </a:buClr>
              <a:buFontTx/>
              <a:buChar char=" "/>
              <a:defRPr/>
            </a:pPr>
            <a:endParaRPr lang="en-US" sz="2000" b="1">
              <a:solidFill>
                <a:schemeClr val="accent2"/>
              </a:solidFill>
            </a:endParaRPr>
          </a:p>
          <a:p>
            <a:pPr>
              <a:buClr>
                <a:schemeClr val="tx1"/>
              </a:buClr>
              <a:buFontTx/>
              <a:buChar char=" "/>
              <a:defRPr/>
            </a:pPr>
            <a:endParaRPr lang="en-US" sz="2000" b="1">
              <a:solidFill>
                <a:schemeClr val="accent2"/>
              </a:solidFill>
            </a:endParaRPr>
          </a:p>
          <a:p>
            <a:pPr>
              <a:buClr>
                <a:schemeClr val="tx1"/>
              </a:buClr>
              <a:buFontTx/>
              <a:buChar char=" "/>
              <a:defRPr/>
            </a:pPr>
            <a:endParaRPr lang="en-US" sz="2000" b="1">
              <a:solidFill>
                <a:schemeClr val="accent2"/>
              </a:solidFill>
            </a:endParaRPr>
          </a:p>
          <a:p>
            <a:pPr>
              <a:buClr>
                <a:schemeClr val="tx1"/>
              </a:buClr>
              <a:buFontTx/>
              <a:buChar char=" "/>
              <a:defRPr/>
            </a:pPr>
            <a:r>
              <a:rPr lang="en-US" sz="2000" b="1">
                <a:solidFill>
                  <a:schemeClr val="accent2"/>
                </a:solidFill>
              </a:rPr>
              <a:t>ACTION</a:t>
            </a:r>
          </a:p>
          <a:p>
            <a:pPr>
              <a:buClr>
                <a:schemeClr val="tx1"/>
              </a:buClr>
              <a:buFontTx/>
              <a:buChar char=" "/>
              <a:defRPr/>
            </a:pPr>
            <a:r>
              <a:rPr lang="en-US" sz="2000" b="1">
                <a:solidFill>
                  <a:schemeClr val="accent2"/>
                </a:solidFill>
              </a:rPr>
              <a:t>OUTSIDE</a:t>
            </a:r>
          </a:p>
          <a:p>
            <a:pPr>
              <a:buClr>
                <a:schemeClr val="tx1"/>
              </a:buClr>
              <a:buFontTx/>
              <a:buChar char=" "/>
              <a:defRPr/>
            </a:pPr>
            <a:r>
              <a:rPr lang="en-US" sz="2000" b="1">
                <a:solidFill>
                  <a:schemeClr val="accent2"/>
                </a:solidFill>
              </a:rPr>
              <a:t>PROFESSIONAL </a:t>
            </a:r>
          </a:p>
          <a:p>
            <a:pPr>
              <a:buClr>
                <a:schemeClr val="tx1"/>
              </a:buClr>
              <a:buFontTx/>
              <a:buChar char=" "/>
              <a:defRPr/>
            </a:pPr>
            <a:r>
              <a:rPr lang="en-US" sz="2000" b="1">
                <a:solidFill>
                  <a:schemeClr val="accent2"/>
                </a:solidFill>
              </a:rPr>
              <a:t>AREA</a:t>
            </a:r>
            <a:endParaRPr lang="en-US" sz="2400" b="1">
              <a:solidFill>
                <a:schemeClr val="accent2"/>
              </a:solidFill>
            </a:endParaRPr>
          </a:p>
        </p:txBody>
      </p:sp>
      <p:sp>
        <p:nvSpPr>
          <p:cNvPr id="153603" name="Rectangle 3"/>
          <p:cNvSpPr>
            <a:spLocks noGrp="1" noChangeArrowheads="1"/>
          </p:cNvSpPr>
          <p:nvPr>
            <p:ph type="body" sz="half" idx="2"/>
          </p:nvPr>
        </p:nvSpPr>
        <p:spPr/>
        <p:txBody>
          <a:bodyPr/>
          <a:lstStyle/>
          <a:p>
            <a:pPr>
              <a:buClr>
                <a:schemeClr val="accent2"/>
              </a:buClr>
              <a:buFont typeface="Webdings" pitchFamily="18" charset="2"/>
              <a:buChar char="="/>
              <a:defRPr/>
            </a:pPr>
            <a:r>
              <a:rPr lang="en-US" sz="2000" dirty="0" smtClean="0"/>
              <a:t> </a:t>
            </a:r>
            <a:r>
              <a:rPr lang="en-US" sz="2000" dirty="0" smtClean="0">
                <a:solidFill>
                  <a:schemeClr val="tx2"/>
                </a:solidFill>
              </a:rPr>
              <a:t>Military in Rate</a:t>
            </a:r>
          </a:p>
          <a:p>
            <a:pPr>
              <a:buClr>
                <a:schemeClr val="accent2"/>
              </a:buClr>
              <a:buFont typeface="Webdings" pitchFamily="18" charset="2"/>
              <a:buChar char="="/>
              <a:defRPr/>
            </a:pPr>
            <a:r>
              <a:rPr lang="en-US" sz="2000" dirty="0" smtClean="0">
                <a:solidFill>
                  <a:schemeClr val="tx2"/>
                </a:solidFill>
              </a:rPr>
              <a:t> Military out of Rate</a:t>
            </a:r>
          </a:p>
          <a:p>
            <a:pPr>
              <a:buClr>
                <a:schemeClr val="accent2"/>
              </a:buClr>
              <a:buFont typeface="Webdings" pitchFamily="18" charset="2"/>
              <a:buChar char="="/>
              <a:defRPr/>
            </a:pPr>
            <a:r>
              <a:rPr lang="en-US" sz="2000" dirty="0" smtClean="0">
                <a:solidFill>
                  <a:schemeClr val="tx2"/>
                </a:solidFill>
              </a:rPr>
              <a:t> Civilian</a:t>
            </a:r>
          </a:p>
          <a:p>
            <a:pPr>
              <a:buClr>
                <a:schemeClr val="accent2"/>
              </a:buClr>
              <a:buFont typeface="Webdings" pitchFamily="18" charset="2"/>
              <a:buChar char="="/>
              <a:defRPr/>
            </a:pPr>
            <a:r>
              <a:rPr lang="en-US" sz="2000" dirty="0" smtClean="0">
                <a:solidFill>
                  <a:schemeClr val="tx2"/>
                </a:solidFill>
              </a:rPr>
              <a:t> Navy COOL or US MAP!!!</a:t>
            </a:r>
          </a:p>
          <a:p>
            <a:pPr>
              <a:buClr>
                <a:schemeClr val="accent2"/>
              </a:buClr>
              <a:buFont typeface="Webdings" pitchFamily="18" charset="2"/>
              <a:buChar char=" "/>
              <a:defRPr/>
            </a:pPr>
            <a:endParaRPr lang="en-US" sz="2000" dirty="0" smtClean="0">
              <a:solidFill>
                <a:schemeClr val="tx2"/>
              </a:solidFill>
            </a:endParaRPr>
          </a:p>
          <a:p>
            <a:pPr>
              <a:buClr>
                <a:schemeClr val="accent2"/>
              </a:buClr>
              <a:buFont typeface="Webdings" pitchFamily="18" charset="2"/>
              <a:buChar char=" "/>
              <a:defRPr/>
            </a:pPr>
            <a:endParaRPr lang="en-US" sz="2000" dirty="0" smtClean="0">
              <a:solidFill>
                <a:schemeClr val="tx2"/>
              </a:solidFill>
            </a:endParaRPr>
          </a:p>
          <a:p>
            <a:pPr>
              <a:buClr>
                <a:schemeClr val="accent2"/>
              </a:buClr>
              <a:buFont typeface="Webdings" pitchFamily="18" charset="2"/>
              <a:buChar char="="/>
              <a:defRPr/>
            </a:pPr>
            <a:r>
              <a:rPr lang="en-US" sz="2000" dirty="0" smtClean="0">
                <a:solidFill>
                  <a:schemeClr val="tx2"/>
                </a:solidFill>
              </a:rPr>
              <a:t> Collateral duties (Region, </a:t>
            </a:r>
            <a:r>
              <a:rPr lang="en-US" sz="2000" dirty="0" err="1" smtClean="0">
                <a:solidFill>
                  <a:schemeClr val="tx2"/>
                </a:solidFill>
              </a:rPr>
              <a:t>Cmd</a:t>
            </a:r>
            <a:r>
              <a:rPr lang="en-US" sz="2000" dirty="0" smtClean="0">
                <a:solidFill>
                  <a:schemeClr val="tx2"/>
                </a:solidFill>
              </a:rPr>
              <a:t>, Dept., Div.)</a:t>
            </a:r>
          </a:p>
          <a:p>
            <a:pPr>
              <a:buClr>
                <a:schemeClr val="accent2"/>
              </a:buClr>
              <a:buFont typeface="Webdings" pitchFamily="18" charset="2"/>
              <a:buChar char="="/>
              <a:defRPr/>
            </a:pPr>
            <a:r>
              <a:rPr lang="en-US" sz="2000" dirty="0" smtClean="0">
                <a:solidFill>
                  <a:schemeClr val="tx2"/>
                </a:solidFill>
              </a:rPr>
              <a:t> Community service (Habitat for Humanity, USO </a:t>
            </a:r>
            <a:r>
              <a:rPr lang="en-US" sz="2000" dirty="0" err="1" smtClean="0">
                <a:solidFill>
                  <a:schemeClr val="tx2"/>
                </a:solidFill>
              </a:rPr>
              <a:t>etc</a:t>
            </a:r>
            <a:r>
              <a:rPr lang="en-US" sz="2000" dirty="0" smtClean="0">
                <a:solidFill>
                  <a:schemeClr val="tx2"/>
                </a:solidFill>
              </a:rPr>
              <a:t>)</a:t>
            </a:r>
          </a:p>
          <a:p>
            <a:pPr>
              <a:buClr>
                <a:schemeClr val="accent2"/>
              </a:buClr>
              <a:buFont typeface="Webdings" pitchFamily="18" charset="2"/>
              <a:buChar char="="/>
              <a:defRPr/>
            </a:pPr>
            <a:r>
              <a:rPr lang="en-US" sz="2000" dirty="0" smtClean="0">
                <a:solidFill>
                  <a:schemeClr val="tx2"/>
                </a:solidFill>
              </a:rPr>
              <a:t>Leading </a:t>
            </a:r>
            <a:r>
              <a:rPr lang="en-US" sz="2000" dirty="0">
                <a:solidFill>
                  <a:schemeClr val="tx2"/>
                </a:solidFill>
              </a:rPr>
              <a:t>a</a:t>
            </a:r>
            <a:r>
              <a:rPr lang="en-US" sz="2000" dirty="0" smtClean="0">
                <a:solidFill>
                  <a:schemeClr val="tx2"/>
                </a:solidFill>
              </a:rPr>
              <a:t>ny </a:t>
            </a:r>
            <a:r>
              <a:rPr lang="en-US" sz="2000" dirty="0" smtClean="0">
                <a:solidFill>
                  <a:schemeClr val="tx2"/>
                </a:solidFill>
              </a:rPr>
              <a:t>one of the navy’s five “Flagship Community Programs”</a:t>
            </a:r>
          </a:p>
          <a:p>
            <a:pPr>
              <a:buClr>
                <a:schemeClr val="accent2"/>
              </a:buClr>
              <a:buFont typeface="Webdings" pitchFamily="18" charset="2"/>
              <a:buChar char="="/>
              <a:defRPr/>
            </a:pPr>
            <a:endParaRPr lang="en-US" sz="2000" dirty="0" smtClean="0">
              <a:solidFill>
                <a:schemeClr val="tx2"/>
              </a:solidFill>
            </a:endParaRPr>
          </a:p>
          <a:p>
            <a:pPr>
              <a:buClr>
                <a:schemeClr val="accent2"/>
              </a:buClr>
              <a:buFont typeface="Webdings" pitchFamily="18" charset="2"/>
              <a:buChar char="="/>
              <a:defRPr/>
            </a:pPr>
            <a:endParaRPr lang="en-US" sz="2000" dirty="0" smtClean="0">
              <a:solidFill>
                <a:schemeClr val="tx2"/>
              </a:solidFill>
            </a:endParaRPr>
          </a:p>
        </p:txBody>
      </p:sp>
      <p:cxnSp>
        <p:nvCxnSpPr>
          <p:cNvPr id="153604" name="AutoShape 4"/>
          <p:cNvCxnSpPr>
            <a:cxnSpLocks noChangeShapeType="1"/>
          </p:cNvCxnSpPr>
          <p:nvPr/>
        </p:nvCxnSpPr>
        <p:spPr bwMode="auto">
          <a:xfrm>
            <a:off x="304800" y="1828800"/>
            <a:ext cx="8458200" cy="0"/>
          </a:xfrm>
          <a:prstGeom prst="straightConnector1">
            <a:avLst/>
          </a:prstGeom>
          <a:noFill/>
          <a:ln w="228600">
            <a:solidFill>
              <a:srgbClr val="0000CC"/>
            </a:solidFill>
            <a:round/>
            <a:headEnd/>
            <a:tailEnd/>
          </a:ln>
          <a:effectLst>
            <a:outerShdw dist="107763" dir="2700000" algn="ctr" rotWithShape="0">
              <a:schemeClr val="bg2"/>
            </a:outerShdw>
          </a:effectLst>
        </p:spPr>
      </p:cxnSp>
      <p:sp>
        <p:nvSpPr>
          <p:cNvPr id="153605" name="Rectangle 5"/>
          <p:cNvSpPr>
            <a:spLocks noGrp="1" noChangeArrowheads="1"/>
          </p:cNvSpPr>
          <p:nvPr>
            <p:ph type="title"/>
          </p:nvPr>
        </p:nvSpPr>
        <p:spPr/>
        <p:txBody>
          <a:bodyPr/>
          <a:lstStyle/>
          <a:p>
            <a:pPr>
              <a:defRPr/>
            </a:pPr>
            <a:r>
              <a:rPr lang="en-US"/>
              <a:t>Record Screening/Review</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ChangeArrowheads="1"/>
          </p:cNvSpPr>
          <p:nvPr/>
        </p:nvSpPr>
        <p:spPr bwMode="auto">
          <a:xfrm>
            <a:off x="685800" y="6248400"/>
            <a:ext cx="1905000" cy="457200"/>
          </a:xfrm>
          <a:prstGeom prst="rect">
            <a:avLst/>
          </a:prstGeom>
          <a:noFill/>
          <a:ln w="9525">
            <a:noFill/>
            <a:miter lim="800000"/>
            <a:headEnd/>
            <a:tailEnd/>
          </a:ln>
        </p:spPr>
        <p:txBody>
          <a:bodyPr wrap="none" anchor="ctr"/>
          <a:lstStyle/>
          <a:p>
            <a:pPr eaLnBrk="0" hangingPunct="0"/>
            <a:endParaRPr lang="en-US"/>
          </a:p>
        </p:txBody>
      </p:sp>
      <p:sp>
        <p:nvSpPr>
          <p:cNvPr id="16386" name="Rectangle 3"/>
          <p:cNvSpPr>
            <a:spLocks noChangeArrowheads="1"/>
          </p:cNvSpPr>
          <p:nvPr/>
        </p:nvSpPr>
        <p:spPr bwMode="auto">
          <a:xfrm>
            <a:off x="3124200" y="6248400"/>
            <a:ext cx="2895600" cy="457200"/>
          </a:xfrm>
          <a:prstGeom prst="rect">
            <a:avLst/>
          </a:prstGeom>
          <a:noFill/>
          <a:ln w="9525">
            <a:noFill/>
            <a:miter lim="800000"/>
            <a:headEnd/>
            <a:tailEnd/>
          </a:ln>
        </p:spPr>
        <p:txBody>
          <a:bodyPr wrap="none" anchor="ctr"/>
          <a:lstStyle/>
          <a:p>
            <a:pPr eaLnBrk="0" hangingPunct="0"/>
            <a:endParaRPr lang="en-US"/>
          </a:p>
        </p:txBody>
      </p:sp>
      <p:sp>
        <p:nvSpPr>
          <p:cNvPr id="16387" name="Rectangle 4"/>
          <p:cNvSpPr>
            <a:spLocks noChangeArrowheads="1"/>
          </p:cNvSpPr>
          <p:nvPr/>
        </p:nvSpPr>
        <p:spPr bwMode="auto">
          <a:xfrm>
            <a:off x="685800" y="6248400"/>
            <a:ext cx="1905000" cy="457200"/>
          </a:xfrm>
          <a:prstGeom prst="rect">
            <a:avLst/>
          </a:prstGeom>
          <a:noFill/>
          <a:ln w="9525">
            <a:noFill/>
            <a:miter lim="800000"/>
            <a:headEnd/>
            <a:tailEnd/>
          </a:ln>
        </p:spPr>
        <p:txBody>
          <a:bodyPr wrap="none" anchor="ctr"/>
          <a:lstStyle/>
          <a:p>
            <a:pPr eaLnBrk="0" hangingPunct="0"/>
            <a:endParaRPr lang="en-US"/>
          </a:p>
        </p:txBody>
      </p:sp>
      <p:sp>
        <p:nvSpPr>
          <p:cNvPr id="16388" name="Rectangle 5"/>
          <p:cNvSpPr>
            <a:spLocks noChangeArrowheads="1"/>
          </p:cNvSpPr>
          <p:nvPr/>
        </p:nvSpPr>
        <p:spPr bwMode="auto">
          <a:xfrm>
            <a:off x="3124200" y="6248400"/>
            <a:ext cx="2895600" cy="457200"/>
          </a:xfrm>
          <a:prstGeom prst="rect">
            <a:avLst/>
          </a:prstGeom>
          <a:noFill/>
          <a:ln w="9525">
            <a:noFill/>
            <a:miter lim="800000"/>
            <a:headEnd/>
            <a:tailEnd/>
          </a:ln>
        </p:spPr>
        <p:txBody>
          <a:bodyPr wrap="none" anchor="ctr"/>
          <a:lstStyle/>
          <a:p>
            <a:pPr eaLnBrk="0" hangingPunct="0"/>
            <a:endParaRPr lang="en-US"/>
          </a:p>
        </p:txBody>
      </p:sp>
      <p:sp>
        <p:nvSpPr>
          <p:cNvPr id="9222" name="Rectangle 6"/>
          <p:cNvSpPr>
            <a:spLocks noGrp="1" noChangeArrowheads="1"/>
          </p:cNvSpPr>
          <p:nvPr>
            <p:ph type="title"/>
          </p:nvPr>
        </p:nvSpPr>
        <p:spPr/>
        <p:txBody>
          <a:bodyPr/>
          <a:lstStyle/>
          <a:p>
            <a:pPr>
              <a:defRPr/>
            </a:pPr>
            <a:r>
              <a:rPr lang="en-US" sz="3600" smtClean="0"/>
              <a:t>PERIODIC REPORT ENDING DATES</a:t>
            </a:r>
            <a:r>
              <a:rPr lang="en-US" smtClean="0"/>
              <a:t/>
            </a:r>
            <a:br>
              <a:rPr lang="en-US" smtClean="0"/>
            </a:br>
            <a:endParaRPr lang="en-US" smtClean="0"/>
          </a:p>
        </p:txBody>
      </p:sp>
      <p:sp>
        <p:nvSpPr>
          <p:cNvPr id="9223" name="Rectangle 7"/>
          <p:cNvSpPr>
            <a:spLocks noGrp="1" noChangeArrowheads="1"/>
          </p:cNvSpPr>
          <p:nvPr>
            <p:ph type="body" idx="1"/>
          </p:nvPr>
        </p:nvSpPr>
        <p:spPr/>
        <p:txBody>
          <a:bodyPr/>
          <a:lstStyle/>
          <a:p>
            <a:pPr>
              <a:defRPr/>
            </a:pPr>
            <a:r>
              <a:rPr lang="en-US" dirty="0" smtClean="0"/>
              <a:t>E6        15 November</a:t>
            </a:r>
          </a:p>
          <a:p>
            <a:pPr>
              <a:defRPr/>
            </a:pPr>
            <a:r>
              <a:rPr lang="en-US" dirty="0" smtClean="0"/>
              <a:t>E5		15 March</a:t>
            </a:r>
          </a:p>
          <a:p>
            <a:pPr>
              <a:defRPr/>
            </a:pPr>
            <a:r>
              <a:rPr lang="en-US" dirty="0" smtClean="0"/>
              <a:t>E4		15 June</a:t>
            </a:r>
          </a:p>
          <a:p>
            <a:pPr>
              <a:defRPr/>
            </a:pPr>
            <a:r>
              <a:rPr lang="en-US" dirty="0" smtClean="0"/>
              <a:t>E1-E3	15 </a:t>
            </a:r>
            <a:r>
              <a:rPr lang="en-US" dirty="0" smtClean="0"/>
              <a:t>July</a:t>
            </a:r>
          </a:p>
          <a:p>
            <a:pPr>
              <a:defRPr/>
            </a:pPr>
            <a:endParaRPr lang="en-US" dirty="0"/>
          </a:p>
          <a:p>
            <a:pPr marL="0" indent="0">
              <a:buNone/>
              <a:defRPr/>
            </a:pPr>
            <a:r>
              <a:rPr lang="en-US" dirty="0" smtClean="0"/>
              <a:t>   (See Enclosure (1)  page 11 for a    </a:t>
            </a:r>
          </a:p>
          <a:p>
            <a:pPr marL="0" indent="0">
              <a:buNone/>
              <a:defRPr/>
            </a:pPr>
            <a:r>
              <a:rPr lang="en-US" dirty="0"/>
              <a:t> </a:t>
            </a:r>
            <a:r>
              <a:rPr lang="en-US" dirty="0" smtClean="0"/>
              <a:t>   </a:t>
            </a:r>
            <a:r>
              <a:rPr lang="en-US" dirty="0" smtClean="0"/>
              <a:t>complete chart for all </a:t>
            </a:r>
            <a:r>
              <a:rPr lang="en-US" dirty="0" err="1" smtClean="0"/>
              <a:t>paygrades</a:t>
            </a:r>
            <a:r>
              <a:rPr lang="en-US" dirty="0" smtClean="0"/>
              <a:t>)</a:t>
            </a:r>
            <a:endParaRPr lang="en-US" dirty="0" smtClean="0"/>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2"/>
          <p:cNvSpPr>
            <a:spLocks noGrp="1" noChangeArrowheads="1"/>
          </p:cNvSpPr>
          <p:nvPr>
            <p:ph type="title"/>
          </p:nvPr>
        </p:nvSpPr>
        <p:spPr/>
        <p:txBody>
          <a:bodyPr/>
          <a:lstStyle/>
          <a:p>
            <a:pPr>
              <a:defRPr/>
            </a:pPr>
            <a:r>
              <a:rPr lang="en-US"/>
              <a:t>Sustained Superior</a:t>
            </a:r>
            <a:br>
              <a:rPr lang="en-US"/>
            </a:br>
            <a:r>
              <a:rPr lang="en-US"/>
              <a:t> Performance</a:t>
            </a:r>
          </a:p>
        </p:txBody>
      </p:sp>
      <p:sp>
        <p:nvSpPr>
          <p:cNvPr id="155651" name="Rectangle 3"/>
          <p:cNvSpPr>
            <a:spLocks noGrp="1" noChangeArrowheads="1"/>
          </p:cNvSpPr>
          <p:nvPr>
            <p:ph type="body" idx="1"/>
          </p:nvPr>
        </p:nvSpPr>
        <p:spPr>
          <a:xfrm>
            <a:off x="0" y="1981200"/>
            <a:ext cx="9144000" cy="4876800"/>
          </a:xfrm>
        </p:spPr>
        <p:txBody>
          <a:bodyPr/>
          <a:lstStyle/>
          <a:p>
            <a:pPr algn="ctr">
              <a:buClr>
                <a:schemeClr val="tx1"/>
              </a:buClr>
              <a:buFontTx/>
              <a:buChar char=" "/>
              <a:defRPr/>
            </a:pPr>
            <a:r>
              <a:rPr lang="en-US" sz="2000" b="1" smtClean="0">
                <a:solidFill>
                  <a:schemeClr val="accent2"/>
                </a:solidFill>
              </a:rPr>
              <a:t>RECOMMENDATION</a:t>
            </a:r>
          </a:p>
          <a:p>
            <a:pPr>
              <a:buClr>
                <a:schemeClr val="accent2"/>
              </a:buClr>
              <a:buFont typeface="Webdings" pitchFamily="18" charset="2"/>
              <a:buChar char="="/>
              <a:defRPr/>
            </a:pPr>
            <a:r>
              <a:rPr lang="en-US" sz="2000" smtClean="0">
                <a:solidFill>
                  <a:schemeClr val="tx2"/>
                </a:solidFill>
              </a:rPr>
              <a:t>Strong Commanding Officer’s recommendation for advancement and for future assignments.  Pay attention to what is put in block #40 (or CPO #41)</a:t>
            </a:r>
          </a:p>
          <a:p>
            <a:pPr>
              <a:buClr>
                <a:schemeClr val="accent2"/>
              </a:buClr>
              <a:buFont typeface="Webdings" pitchFamily="18" charset="2"/>
              <a:buChar char="="/>
              <a:defRPr/>
            </a:pPr>
            <a:r>
              <a:rPr lang="en-US" sz="2000" smtClean="0">
                <a:solidFill>
                  <a:schemeClr val="tx2"/>
                </a:solidFill>
              </a:rPr>
              <a:t>Strong meaningful bullets - They should say what the person did, how he or she did it and the </a:t>
            </a:r>
            <a:r>
              <a:rPr lang="en-US" sz="2000" b="1" smtClean="0">
                <a:solidFill>
                  <a:schemeClr val="tx2"/>
                </a:solidFill>
              </a:rPr>
              <a:t>benefit to the Command and Navy</a:t>
            </a:r>
            <a:r>
              <a:rPr lang="en-US" sz="2000" smtClean="0">
                <a:solidFill>
                  <a:schemeClr val="tx2"/>
                </a:solidFill>
              </a:rPr>
              <a:t>. “Cause and effect”.</a:t>
            </a:r>
          </a:p>
          <a:p>
            <a:pPr>
              <a:buClr>
                <a:schemeClr val="accent2"/>
              </a:buClr>
              <a:buFont typeface="Webdings" pitchFamily="18" charset="2"/>
              <a:buChar char="="/>
              <a:defRPr/>
            </a:pPr>
            <a:r>
              <a:rPr lang="en-US" sz="2000" smtClean="0">
                <a:solidFill>
                  <a:schemeClr val="tx2"/>
                </a:solidFill>
              </a:rPr>
              <a:t>Good peer ranking. The candidate should break out from peers both ashore and at sea (stronger consideration is given to larger groups.) Commanding Officers should do all they can to keep their candidates in large peer groups, breaking up peer groups to get more number ones hurts the candidates in the long run. (MP of 18 is stronger than EP of 2 in the eyes of most panels.)</a:t>
            </a:r>
          </a:p>
          <a:p>
            <a:pPr>
              <a:buClr>
                <a:schemeClr val="accent2"/>
              </a:buClr>
              <a:buFont typeface="Webdings" pitchFamily="18" charset="2"/>
              <a:buChar char="="/>
              <a:defRPr/>
            </a:pPr>
            <a:r>
              <a:rPr lang="en-US" sz="2000" smtClean="0"/>
              <a:t>ONLY ONE person can be the DAPA/CFL/CFS.  All others are Assistant……  </a:t>
            </a:r>
          </a:p>
          <a:p>
            <a:pPr>
              <a:buClr>
                <a:schemeClr val="accent2"/>
              </a:buClr>
              <a:buFont typeface="Webdings" pitchFamily="18" charset="2"/>
              <a:buChar char="="/>
              <a:defRPr/>
            </a:pPr>
            <a:endParaRPr lang="en-US" sz="1800" b="1" smtClean="0">
              <a:solidFill>
                <a:schemeClr val="tx2"/>
              </a:solidFill>
            </a:endParaRPr>
          </a:p>
        </p:txBody>
      </p:sp>
      <p:cxnSp>
        <p:nvCxnSpPr>
          <p:cNvPr id="155652" name="AutoShape 4"/>
          <p:cNvCxnSpPr>
            <a:cxnSpLocks noChangeShapeType="1"/>
          </p:cNvCxnSpPr>
          <p:nvPr/>
        </p:nvCxnSpPr>
        <p:spPr bwMode="auto">
          <a:xfrm>
            <a:off x="304800" y="1828800"/>
            <a:ext cx="8458200" cy="0"/>
          </a:xfrm>
          <a:prstGeom prst="straightConnector1">
            <a:avLst/>
          </a:prstGeom>
          <a:noFill/>
          <a:ln w="228600">
            <a:solidFill>
              <a:srgbClr val="0000CC"/>
            </a:solidFill>
            <a:round/>
            <a:headEnd/>
            <a:tailEnd/>
          </a:ln>
          <a:effectLst>
            <a:outerShdw dist="107763" dir="2700000" algn="ctr" rotWithShape="0">
              <a:schemeClr val="bg2"/>
            </a:outerShdw>
          </a:effectLst>
        </p:spPr>
      </p:cxn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ChangeArrowheads="1"/>
          </p:cNvSpPr>
          <p:nvPr>
            <p:ph type="body" idx="1"/>
          </p:nvPr>
        </p:nvSpPr>
        <p:spPr>
          <a:xfrm>
            <a:off x="685800" y="2286000"/>
            <a:ext cx="7772400" cy="3886200"/>
          </a:xfrm>
        </p:spPr>
        <p:txBody>
          <a:bodyPr/>
          <a:lstStyle/>
          <a:p>
            <a:pPr algn="ctr">
              <a:buClr>
                <a:schemeClr val="tx1"/>
              </a:buClr>
              <a:buFontTx/>
              <a:buChar char=" "/>
              <a:defRPr/>
            </a:pPr>
            <a:r>
              <a:rPr lang="en-US" sz="2000" b="1" dirty="0" smtClean="0">
                <a:solidFill>
                  <a:schemeClr val="accent2"/>
                </a:solidFill>
              </a:rPr>
              <a:t>PEER RANKING</a:t>
            </a:r>
            <a:endParaRPr lang="en-US" sz="1800" b="1" dirty="0" smtClean="0">
              <a:solidFill>
                <a:schemeClr val="accent2"/>
              </a:solidFill>
            </a:endParaRPr>
          </a:p>
          <a:p>
            <a:pPr>
              <a:buClr>
                <a:schemeClr val="tx1"/>
              </a:buClr>
              <a:buFontTx/>
              <a:buChar char=" "/>
              <a:defRPr/>
            </a:pPr>
            <a:endParaRPr lang="en-US" sz="1800" b="1" dirty="0" smtClean="0">
              <a:solidFill>
                <a:schemeClr val="accent2"/>
              </a:solidFill>
            </a:endParaRPr>
          </a:p>
          <a:p>
            <a:pPr>
              <a:buClr>
                <a:schemeClr val="accent2"/>
              </a:buClr>
              <a:buFont typeface="Webdings" pitchFamily="18" charset="2"/>
              <a:buChar char="="/>
              <a:defRPr/>
            </a:pPr>
            <a:r>
              <a:rPr lang="en-US" sz="2000" dirty="0" smtClean="0">
                <a:solidFill>
                  <a:schemeClr val="tx2"/>
                </a:solidFill>
              </a:rPr>
              <a:t>KISS (transfer/frocking) evaluations with 1/1 ranking didn’t carry much weight unless they were 1/1 MP or 1/1 P, which didn’t look favorable without an explanation</a:t>
            </a:r>
          </a:p>
          <a:p>
            <a:pPr>
              <a:buClr>
                <a:schemeClr val="accent2"/>
              </a:buClr>
              <a:buFont typeface="Webdings" pitchFamily="18" charset="2"/>
              <a:buChar char="="/>
              <a:defRPr/>
            </a:pPr>
            <a:r>
              <a:rPr lang="en-US" sz="2000" dirty="0" smtClean="0">
                <a:solidFill>
                  <a:schemeClr val="tx2"/>
                </a:solidFill>
              </a:rPr>
              <a:t>Receiving a “P” on your first reporting or promotion evaluations </a:t>
            </a:r>
            <a:r>
              <a:rPr lang="en-US" sz="2000" dirty="0" smtClean="0">
                <a:solidFill>
                  <a:schemeClr val="tx2"/>
                </a:solidFill>
              </a:rPr>
              <a:t>is </a:t>
            </a:r>
            <a:r>
              <a:rPr lang="en-US" sz="2000" dirty="0" smtClean="0">
                <a:solidFill>
                  <a:schemeClr val="tx2"/>
                </a:solidFill>
              </a:rPr>
              <a:t>not </a:t>
            </a:r>
            <a:r>
              <a:rPr lang="en-US" sz="2000" dirty="0" smtClean="0">
                <a:solidFill>
                  <a:schemeClr val="tx2"/>
                </a:solidFill>
              </a:rPr>
              <a:t>considered </a:t>
            </a:r>
            <a:r>
              <a:rPr lang="en-US" sz="2000" dirty="0" smtClean="0">
                <a:solidFill>
                  <a:schemeClr val="tx2"/>
                </a:solidFill>
              </a:rPr>
              <a:t>a bad thing as long as it </a:t>
            </a:r>
            <a:r>
              <a:rPr lang="en-US" sz="2000" dirty="0" smtClean="0">
                <a:solidFill>
                  <a:schemeClr val="tx2"/>
                </a:solidFill>
              </a:rPr>
              <a:t>isn’t </a:t>
            </a:r>
            <a:r>
              <a:rPr lang="en-US" sz="2000" dirty="0" smtClean="0">
                <a:solidFill>
                  <a:schemeClr val="tx2"/>
                </a:solidFill>
              </a:rPr>
              <a:t>a 1/1 MP or P.</a:t>
            </a:r>
          </a:p>
          <a:p>
            <a:pPr>
              <a:buClr>
                <a:schemeClr val="accent2"/>
              </a:buClr>
              <a:buFont typeface="Webdings" pitchFamily="18" charset="2"/>
              <a:buChar char="="/>
              <a:defRPr/>
            </a:pPr>
            <a:r>
              <a:rPr lang="en-US" sz="2000" dirty="0" smtClean="0">
                <a:solidFill>
                  <a:schemeClr val="tx2"/>
                </a:solidFill>
              </a:rPr>
              <a:t>Use plain language and tell the board why you are on back to back Staff duty, did not get sea duty order, left command early for next orders etc….</a:t>
            </a:r>
          </a:p>
          <a:p>
            <a:pPr>
              <a:buClr>
                <a:schemeClr val="accent2"/>
              </a:buClr>
              <a:buFont typeface="Webdings" pitchFamily="18" charset="2"/>
              <a:buNone/>
              <a:defRPr/>
            </a:pPr>
            <a:endParaRPr lang="en-US" sz="2000" dirty="0" smtClean="0">
              <a:solidFill>
                <a:schemeClr val="tx2"/>
              </a:solidFill>
            </a:endParaRPr>
          </a:p>
        </p:txBody>
      </p:sp>
      <p:cxnSp>
        <p:nvCxnSpPr>
          <p:cNvPr id="156675" name="AutoShape 3"/>
          <p:cNvCxnSpPr>
            <a:cxnSpLocks noChangeShapeType="1"/>
          </p:cNvCxnSpPr>
          <p:nvPr/>
        </p:nvCxnSpPr>
        <p:spPr bwMode="auto">
          <a:xfrm>
            <a:off x="304800" y="1828800"/>
            <a:ext cx="8458200" cy="0"/>
          </a:xfrm>
          <a:prstGeom prst="straightConnector1">
            <a:avLst/>
          </a:prstGeom>
          <a:noFill/>
          <a:ln w="228600">
            <a:solidFill>
              <a:srgbClr val="0000CC"/>
            </a:solidFill>
            <a:round/>
            <a:headEnd/>
            <a:tailEnd/>
          </a:ln>
          <a:effectLst>
            <a:outerShdw dist="107763" dir="2700000" algn="ctr" rotWithShape="0">
              <a:schemeClr val="bg2"/>
            </a:outerShdw>
          </a:effectLst>
        </p:spPr>
      </p:cxnSp>
      <p:sp>
        <p:nvSpPr>
          <p:cNvPr id="156676" name="Rectangle 4"/>
          <p:cNvSpPr>
            <a:spLocks noGrp="1" noChangeArrowheads="1"/>
          </p:cNvSpPr>
          <p:nvPr>
            <p:ph type="title"/>
          </p:nvPr>
        </p:nvSpPr>
        <p:spPr/>
        <p:txBody>
          <a:bodyPr/>
          <a:lstStyle/>
          <a:p>
            <a:pPr>
              <a:defRPr/>
            </a:pPr>
            <a:r>
              <a:rPr lang="en-US"/>
              <a:t>Sustained Superior </a:t>
            </a:r>
            <a:br>
              <a:rPr lang="en-US"/>
            </a:br>
            <a:r>
              <a:rPr lang="en-US"/>
              <a:t>Performance</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2"/>
          <p:cNvSpPr>
            <a:spLocks noGrp="1" noChangeArrowheads="1"/>
          </p:cNvSpPr>
          <p:nvPr>
            <p:ph type="body" idx="1"/>
          </p:nvPr>
        </p:nvSpPr>
        <p:spPr>
          <a:xfrm>
            <a:off x="685800" y="1676400"/>
            <a:ext cx="7772400" cy="4876800"/>
          </a:xfrm>
        </p:spPr>
        <p:txBody>
          <a:bodyPr/>
          <a:lstStyle/>
          <a:p>
            <a:pPr algn="ctr">
              <a:lnSpc>
                <a:spcPct val="90000"/>
              </a:lnSpc>
              <a:buClr>
                <a:schemeClr val="accent2"/>
              </a:buClr>
              <a:buFont typeface="Webdings" pitchFamily="18" charset="2"/>
              <a:buChar char=" "/>
              <a:defRPr/>
            </a:pPr>
            <a:r>
              <a:rPr lang="en-US" b="1" smtClean="0">
                <a:solidFill>
                  <a:schemeClr val="accent2"/>
                </a:solidFill>
              </a:rPr>
              <a:t>BILLET</a:t>
            </a:r>
            <a:endParaRPr lang="en-US" sz="2000" smtClean="0">
              <a:solidFill>
                <a:schemeClr val="accent2"/>
              </a:solidFill>
            </a:endParaRPr>
          </a:p>
          <a:p>
            <a:pPr>
              <a:lnSpc>
                <a:spcPct val="90000"/>
              </a:lnSpc>
              <a:buClr>
                <a:schemeClr val="accent2"/>
              </a:buClr>
              <a:buFont typeface="Webdings" pitchFamily="18" charset="2"/>
              <a:buChar char="="/>
              <a:defRPr/>
            </a:pPr>
            <a:r>
              <a:rPr lang="en-US" sz="2000" smtClean="0">
                <a:solidFill>
                  <a:schemeClr val="tx2"/>
                </a:solidFill>
              </a:rPr>
              <a:t>Responsibility is key. Candidates should seek out positions of greater responsibility.</a:t>
            </a:r>
          </a:p>
          <a:p>
            <a:pPr lvl="1">
              <a:lnSpc>
                <a:spcPct val="90000"/>
              </a:lnSpc>
              <a:buClr>
                <a:schemeClr val="accent2"/>
              </a:buClr>
              <a:buFont typeface="Webdings" pitchFamily="18" charset="2"/>
              <a:buChar char=" "/>
              <a:defRPr/>
            </a:pPr>
            <a:r>
              <a:rPr lang="en-US" smtClean="0">
                <a:solidFill>
                  <a:schemeClr val="tx2"/>
                </a:solidFill>
              </a:rPr>
              <a:t>- LPO/CPO at Sea/Department/Division</a:t>
            </a:r>
          </a:p>
          <a:p>
            <a:pPr lvl="1">
              <a:lnSpc>
                <a:spcPct val="90000"/>
              </a:lnSpc>
              <a:buClr>
                <a:schemeClr val="accent2"/>
              </a:buClr>
              <a:buFont typeface="Webdings" pitchFamily="18" charset="2"/>
              <a:buChar char=" "/>
              <a:defRPr/>
            </a:pPr>
            <a:r>
              <a:rPr lang="en-US" smtClean="0">
                <a:solidFill>
                  <a:schemeClr val="tx2"/>
                </a:solidFill>
              </a:rPr>
              <a:t>- Lead Instructor</a:t>
            </a:r>
          </a:p>
          <a:p>
            <a:pPr lvl="1">
              <a:lnSpc>
                <a:spcPct val="90000"/>
              </a:lnSpc>
              <a:buClr>
                <a:schemeClr val="accent2"/>
              </a:buClr>
              <a:buFont typeface="Webdings" pitchFamily="18" charset="2"/>
              <a:buChar char=" "/>
              <a:defRPr/>
            </a:pPr>
            <a:r>
              <a:rPr lang="en-US" smtClean="0">
                <a:solidFill>
                  <a:schemeClr val="tx2"/>
                </a:solidFill>
              </a:rPr>
              <a:t>- RINC/RDC</a:t>
            </a:r>
          </a:p>
          <a:p>
            <a:pPr lvl="1">
              <a:lnSpc>
                <a:spcPct val="90000"/>
              </a:lnSpc>
              <a:buClr>
                <a:schemeClr val="accent2"/>
              </a:buClr>
              <a:buFont typeface="Webdings" pitchFamily="18" charset="2"/>
              <a:buChar char=" "/>
              <a:defRPr/>
            </a:pPr>
            <a:r>
              <a:rPr lang="en-US" smtClean="0">
                <a:solidFill>
                  <a:schemeClr val="tx2"/>
                </a:solidFill>
              </a:rPr>
              <a:t>- Watch Commander</a:t>
            </a:r>
          </a:p>
          <a:p>
            <a:pPr lvl="1">
              <a:lnSpc>
                <a:spcPct val="90000"/>
              </a:lnSpc>
              <a:buClr>
                <a:schemeClr val="accent2"/>
              </a:buClr>
              <a:buFont typeface="Webdings" pitchFamily="18" charset="2"/>
              <a:buChar char=" "/>
              <a:defRPr/>
            </a:pPr>
            <a:r>
              <a:rPr lang="en-US" smtClean="0">
                <a:solidFill>
                  <a:schemeClr val="tx2"/>
                </a:solidFill>
              </a:rPr>
              <a:t>- Mission Commander</a:t>
            </a:r>
          </a:p>
          <a:p>
            <a:pPr>
              <a:lnSpc>
                <a:spcPct val="90000"/>
              </a:lnSpc>
              <a:buClr>
                <a:schemeClr val="accent2"/>
              </a:buClr>
              <a:buFont typeface="Webdings" pitchFamily="18" charset="2"/>
              <a:buChar char="="/>
              <a:defRPr/>
            </a:pPr>
            <a:r>
              <a:rPr lang="en-US" sz="2000" smtClean="0">
                <a:solidFill>
                  <a:schemeClr val="tx2"/>
                </a:solidFill>
              </a:rPr>
              <a:t>How many people are you leading? What kind of funding are you responsible for? What Navy equipment comes under you</a:t>
            </a:r>
          </a:p>
          <a:p>
            <a:pPr algn="ctr">
              <a:lnSpc>
                <a:spcPct val="90000"/>
              </a:lnSpc>
              <a:buClr>
                <a:schemeClr val="accent2"/>
              </a:buClr>
              <a:buFont typeface="Webdings" pitchFamily="18" charset="2"/>
              <a:buChar char=" "/>
              <a:defRPr/>
            </a:pPr>
            <a:r>
              <a:rPr lang="en-US" sz="2000" b="1" smtClean="0">
                <a:solidFill>
                  <a:schemeClr val="tx2"/>
                </a:solidFill>
              </a:rPr>
              <a:t>Bottom line, what are you responsible for and how well did you lead it?</a:t>
            </a:r>
            <a:endParaRPr lang="en-US" sz="2000" smtClean="0">
              <a:solidFill>
                <a:schemeClr val="tx2"/>
              </a:solidFill>
            </a:endParaRPr>
          </a:p>
        </p:txBody>
      </p:sp>
      <p:cxnSp>
        <p:nvCxnSpPr>
          <p:cNvPr id="157699" name="AutoShape 3"/>
          <p:cNvCxnSpPr>
            <a:cxnSpLocks noChangeShapeType="1"/>
          </p:cNvCxnSpPr>
          <p:nvPr/>
        </p:nvCxnSpPr>
        <p:spPr bwMode="auto">
          <a:xfrm>
            <a:off x="304800" y="1600200"/>
            <a:ext cx="8458200" cy="0"/>
          </a:xfrm>
          <a:prstGeom prst="straightConnector1">
            <a:avLst/>
          </a:prstGeom>
          <a:noFill/>
          <a:ln w="228600">
            <a:solidFill>
              <a:srgbClr val="0000CC"/>
            </a:solidFill>
            <a:round/>
            <a:headEnd/>
            <a:tailEnd/>
          </a:ln>
          <a:effectLst>
            <a:outerShdw dist="107763" dir="2700000" algn="ctr" rotWithShape="0">
              <a:schemeClr val="bg2"/>
            </a:outerShdw>
          </a:effectLst>
        </p:spPr>
      </p:cxnSp>
      <p:sp>
        <p:nvSpPr>
          <p:cNvPr id="157700" name="Rectangle 4"/>
          <p:cNvSpPr>
            <a:spLocks noGrp="1" noChangeArrowheads="1"/>
          </p:cNvSpPr>
          <p:nvPr>
            <p:ph type="title"/>
          </p:nvPr>
        </p:nvSpPr>
        <p:spPr>
          <a:xfrm>
            <a:off x="457200" y="381000"/>
            <a:ext cx="8229600" cy="1143000"/>
          </a:xfrm>
        </p:spPr>
        <p:txBody>
          <a:bodyPr/>
          <a:lstStyle/>
          <a:p>
            <a:pPr>
              <a:defRPr/>
            </a:pPr>
            <a:r>
              <a:rPr lang="en-US" sz="4000" dirty="0"/>
              <a:t>Sustained </a:t>
            </a:r>
            <a:r>
              <a:rPr lang="en-US" sz="4000" dirty="0" smtClean="0"/>
              <a:t>Superior Performance</a:t>
            </a:r>
            <a:endParaRPr lang="en-US" sz="40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2"/>
          <p:cNvSpPr>
            <a:spLocks noGrp="1" noChangeArrowheads="1"/>
          </p:cNvSpPr>
          <p:nvPr>
            <p:ph type="body" idx="1"/>
          </p:nvPr>
        </p:nvSpPr>
        <p:spPr/>
        <p:txBody>
          <a:bodyPr/>
          <a:lstStyle/>
          <a:p>
            <a:pPr algn="ctr">
              <a:lnSpc>
                <a:spcPct val="90000"/>
              </a:lnSpc>
              <a:buClr>
                <a:schemeClr val="tx1"/>
              </a:buClr>
              <a:buFontTx/>
              <a:buChar char=" "/>
              <a:defRPr/>
            </a:pPr>
            <a:r>
              <a:rPr lang="en-US" b="1" smtClean="0">
                <a:solidFill>
                  <a:schemeClr val="accent2"/>
                </a:solidFill>
              </a:rPr>
              <a:t>LEADERSHIP</a:t>
            </a:r>
            <a:endParaRPr lang="en-US" sz="2000" b="1" smtClean="0">
              <a:solidFill>
                <a:schemeClr val="accent2"/>
              </a:solidFill>
            </a:endParaRPr>
          </a:p>
          <a:p>
            <a:pPr algn="ctr">
              <a:lnSpc>
                <a:spcPct val="90000"/>
              </a:lnSpc>
              <a:buClr>
                <a:schemeClr val="tx1"/>
              </a:buClr>
              <a:buFontTx/>
              <a:buChar char=" "/>
              <a:defRPr/>
            </a:pPr>
            <a:endParaRPr lang="en-US" sz="2000" b="1" smtClean="0">
              <a:solidFill>
                <a:schemeClr val="accent2"/>
              </a:solidFill>
            </a:endParaRPr>
          </a:p>
          <a:p>
            <a:pPr algn="ctr">
              <a:lnSpc>
                <a:spcPct val="90000"/>
              </a:lnSpc>
              <a:buClr>
                <a:schemeClr val="tx1"/>
              </a:buClr>
              <a:buFontTx/>
              <a:buChar char=" "/>
              <a:defRPr/>
            </a:pPr>
            <a:r>
              <a:rPr lang="en-US" sz="2000" smtClean="0">
                <a:solidFill>
                  <a:schemeClr val="tx2"/>
                </a:solidFill>
              </a:rPr>
              <a:t>Evaluation bullets will make or break you in this area.</a:t>
            </a:r>
          </a:p>
          <a:p>
            <a:pPr algn="ctr">
              <a:lnSpc>
                <a:spcPct val="90000"/>
              </a:lnSpc>
              <a:buClr>
                <a:schemeClr val="tx1"/>
              </a:buClr>
              <a:buFontTx/>
              <a:buChar char=" "/>
              <a:defRPr/>
            </a:pPr>
            <a:r>
              <a:rPr lang="en-US" sz="2000" smtClean="0">
                <a:solidFill>
                  <a:schemeClr val="tx2"/>
                </a:solidFill>
              </a:rPr>
              <a:t>What have you done with your leadership?</a:t>
            </a:r>
          </a:p>
          <a:p>
            <a:pPr>
              <a:lnSpc>
                <a:spcPct val="90000"/>
              </a:lnSpc>
              <a:buClr>
                <a:schemeClr val="accent2"/>
              </a:buClr>
              <a:buFont typeface="Webdings" pitchFamily="18" charset="2"/>
              <a:buChar char="="/>
              <a:defRPr/>
            </a:pPr>
            <a:r>
              <a:rPr lang="en-US" sz="2000" smtClean="0">
                <a:solidFill>
                  <a:schemeClr val="tx2"/>
                </a:solidFill>
              </a:rPr>
              <a:t>Major milestones (IA, deployments)</a:t>
            </a:r>
          </a:p>
          <a:p>
            <a:pPr>
              <a:lnSpc>
                <a:spcPct val="90000"/>
              </a:lnSpc>
              <a:buClr>
                <a:schemeClr val="accent2"/>
              </a:buClr>
              <a:buFont typeface="Webdings" pitchFamily="18" charset="2"/>
              <a:buChar char="="/>
              <a:defRPr/>
            </a:pPr>
            <a:r>
              <a:rPr lang="en-US" sz="2000" smtClean="0">
                <a:solidFill>
                  <a:schemeClr val="tx2"/>
                </a:solidFill>
              </a:rPr>
              <a:t>Major inspections (CAP)</a:t>
            </a:r>
          </a:p>
          <a:p>
            <a:pPr>
              <a:lnSpc>
                <a:spcPct val="90000"/>
              </a:lnSpc>
              <a:buClr>
                <a:schemeClr val="accent2"/>
              </a:buClr>
              <a:buFont typeface="Webdings" pitchFamily="18" charset="2"/>
              <a:buChar char="="/>
              <a:defRPr/>
            </a:pPr>
            <a:r>
              <a:rPr lang="en-US" sz="2000" smtClean="0">
                <a:solidFill>
                  <a:schemeClr val="tx2"/>
                </a:solidFill>
              </a:rPr>
              <a:t>Teamwork</a:t>
            </a:r>
          </a:p>
          <a:p>
            <a:pPr>
              <a:lnSpc>
                <a:spcPct val="90000"/>
              </a:lnSpc>
              <a:buClr>
                <a:schemeClr val="accent2"/>
              </a:buClr>
              <a:buFont typeface="Webdings" pitchFamily="18" charset="2"/>
              <a:buChar char="="/>
              <a:defRPr/>
            </a:pPr>
            <a:r>
              <a:rPr lang="en-US" sz="2000" smtClean="0">
                <a:solidFill>
                  <a:schemeClr val="tx2"/>
                </a:solidFill>
              </a:rPr>
              <a:t>Training</a:t>
            </a:r>
          </a:p>
          <a:p>
            <a:pPr>
              <a:lnSpc>
                <a:spcPct val="90000"/>
              </a:lnSpc>
              <a:buClr>
                <a:schemeClr val="accent2"/>
              </a:buClr>
              <a:buFont typeface="Webdings" pitchFamily="18" charset="2"/>
              <a:buChar char="="/>
              <a:defRPr/>
            </a:pPr>
            <a:r>
              <a:rPr lang="en-US" sz="2000" b="1" smtClean="0">
                <a:solidFill>
                  <a:schemeClr val="tx2"/>
                </a:solidFill>
              </a:rPr>
              <a:t>Again, how </a:t>
            </a:r>
            <a:r>
              <a:rPr lang="en-US" sz="2000" b="1" u="sng" smtClean="0">
                <a:solidFill>
                  <a:schemeClr val="tx2"/>
                </a:solidFill>
              </a:rPr>
              <a:t>many</a:t>
            </a:r>
            <a:r>
              <a:rPr lang="en-US" sz="2000" b="1" smtClean="0">
                <a:solidFill>
                  <a:schemeClr val="tx2"/>
                </a:solidFill>
              </a:rPr>
              <a:t> people are you leading.  Very important!!!</a:t>
            </a:r>
          </a:p>
          <a:p>
            <a:pPr algn="ctr">
              <a:lnSpc>
                <a:spcPct val="90000"/>
              </a:lnSpc>
              <a:buClr>
                <a:schemeClr val="accent2"/>
              </a:buClr>
              <a:buFont typeface="Webdings" pitchFamily="18" charset="2"/>
              <a:buChar char=" "/>
              <a:defRPr/>
            </a:pPr>
            <a:r>
              <a:rPr lang="en-US" sz="2000" b="1" smtClean="0">
                <a:solidFill>
                  <a:schemeClr val="tx2"/>
                </a:solidFill>
              </a:rPr>
              <a:t>How are you leading your people? Don’t have to be the LPO or the LCPO to lead.  Just do it.</a:t>
            </a:r>
          </a:p>
          <a:p>
            <a:pPr algn="ctr">
              <a:lnSpc>
                <a:spcPct val="90000"/>
              </a:lnSpc>
              <a:buClr>
                <a:schemeClr val="accent2"/>
              </a:buClr>
              <a:buFont typeface="Webdings" pitchFamily="18" charset="2"/>
              <a:buChar char=" "/>
              <a:defRPr/>
            </a:pPr>
            <a:endParaRPr lang="en-US" sz="2000" b="1" smtClean="0">
              <a:solidFill>
                <a:schemeClr val="tx2"/>
              </a:solidFill>
            </a:endParaRPr>
          </a:p>
        </p:txBody>
      </p:sp>
      <p:cxnSp>
        <p:nvCxnSpPr>
          <p:cNvPr id="158723" name="AutoShape 3"/>
          <p:cNvCxnSpPr>
            <a:cxnSpLocks noChangeShapeType="1"/>
          </p:cNvCxnSpPr>
          <p:nvPr/>
        </p:nvCxnSpPr>
        <p:spPr bwMode="auto">
          <a:xfrm>
            <a:off x="304800" y="1828800"/>
            <a:ext cx="8458200" cy="0"/>
          </a:xfrm>
          <a:prstGeom prst="straightConnector1">
            <a:avLst/>
          </a:prstGeom>
          <a:noFill/>
          <a:ln w="228600">
            <a:solidFill>
              <a:srgbClr val="0000CC"/>
            </a:solidFill>
            <a:round/>
            <a:headEnd/>
            <a:tailEnd/>
          </a:ln>
          <a:effectLst>
            <a:outerShdw dist="107763" dir="2700000" algn="ctr" rotWithShape="0">
              <a:schemeClr val="bg2"/>
            </a:outerShdw>
          </a:effectLst>
        </p:spPr>
      </p:cxnSp>
      <p:sp>
        <p:nvSpPr>
          <p:cNvPr id="158724" name="Rectangle 4"/>
          <p:cNvSpPr>
            <a:spLocks noGrp="1" noChangeArrowheads="1"/>
          </p:cNvSpPr>
          <p:nvPr>
            <p:ph type="title"/>
          </p:nvPr>
        </p:nvSpPr>
        <p:spPr/>
        <p:txBody>
          <a:bodyPr/>
          <a:lstStyle/>
          <a:p>
            <a:pPr>
              <a:defRPr/>
            </a:pPr>
            <a:r>
              <a:rPr lang="en-US"/>
              <a:t>Sustained Superior </a:t>
            </a:r>
            <a:br>
              <a:rPr lang="en-US"/>
            </a:br>
            <a:r>
              <a:rPr lang="en-US"/>
              <a:t>Performance</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2"/>
          <p:cNvSpPr>
            <a:spLocks noGrp="1" noChangeArrowheads="1"/>
          </p:cNvSpPr>
          <p:nvPr>
            <p:ph type="title"/>
          </p:nvPr>
        </p:nvSpPr>
        <p:spPr/>
        <p:txBody>
          <a:bodyPr/>
          <a:lstStyle/>
          <a:p>
            <a:pPr>
              <a:defRPr/>
            </a:pPr>
            <a:r>
              <a:rPr lang="en-US"/>
              <a:t>Career History</a:t>
            </a:r>
          </a:p>
        </p:txBody>
      </p:sp>
      <p:sp>
        <p:nvSpPr>
          <p:cNvPr id="159747" name="Rectangle 3"/>
          <p:cNvSpPr>
            <a:spLocks noGrp="1" noChangeArrowheads="1"/>
          </p:cNvSpPr>
          <p:nvPr>
            <p:ph type="body" idx="1"/>
          </p:nvPr>
        </p:nvSpPr>
        <p:spPr>
          <a:xfrm>
            <a:off x="762000" y="1828800"/>
            <a:ext cx="7772400" cy="4114800"/>
          </a:xfrm>
        </p:spPr>
        <p:txBody>
          <a:bodyPr/>
          <a:lstStyle/>
          <a:p>
            <a:pPr algn="ctr">
              <a:buClr>
                <a:schemeClr val="tx1"/>
              </a:buClr>
              <a:buFontTx/>
              <a:buChar char=" "/>
              <a:defRPr/>
            </a:pPr>
            <a:r>
              <a:rPr lang="en-US" b="1" smtClean="0">
                <a:solidFill>
                  <a:schemeClr val="accent2"/>
                </a:solidFill>
              </a:rPr>
              <a:t>EXPERIENCE</a:t>
            </a:r>
            <a:endParaRPr lang="en-US" smtClean="0">
              <a:solidFill>
                <a:schemeClr val="accent2"/>
              </a:solidFill>
            </a:endParaRPr>
          </a:p>
          <a:p>
            <a:pPr>
              <a:buClr>
                <a:schemeClr val="accent2"/>
              </a:buClr>
              <a:buFont typeface="Webdings" pitchFamily="18" charset="2"/>
              <a:buChar char="="/>
              <a:defRPr/>
            </a:pPr>
            <a:r>
              <a:rPr lang="en-US" smtClean="0">
                <a:solidFill>
                  <a:schemeClr val="tx2"/>
                </a:solidFill>
              </a:rPr>
              <a:t>Are you well rounded in your rating? The board looks for someone who has taken the tough, in and out of rate assignments. Spell it out in the eval!</a:t>
            </a:r>
          </a:p>
          <a:p>
            <a:pPr>
              <a:buClr>
                <a:schemeClr val="accent2"/>
              </a:buClr>
              <a:buFont typeface="Webdings" pitchFamily="18" charset="2"/>
              <a:buChar char="="/>
              <a:defRPr/>
            </a:pPr>
            <a:r>
              <a:rPr lang="en-US" smtClean="0">
                <a:solidFill>
                  <a:schemeClr val="tx2"/>
                </a:solidFill>
              </a:rPr>
              <a:t>Don’t take on the same jobs over and over again.  Expand your horizon,  i.e., move around and up</a:t>
            </a:r>
            <a:r>
              <a:rPr lang="en-US" smtClean="0"/>
              <a:t>.</a:t>
            </a:r>
            <a:endParaRPr lang="en-US" b="1" smtClean="0"/>
          </a:p>
        </p:txBody>
      </p:sp>
      <p:cxnSp>
        <p:nvCxnSpPr>
          <p:cNvPr id="159748" name="AutoShape 4"/>
          <p:cNvCxnSpPr>
            <a:cxnSpLocks noChangeShapeType="1"/>
          </p:cNvCxnSpPr>
          <p:nvPr/>
        </p:nvCxnSpPr>
        <p:spPr bwMode="auto">
          <a:xfrm>
            <a:off x="304800" y="1600200"/>
            <a:ext cx="8458200" cy="0"/>
          </a:xfrm>
          <a:prstGeom prst="straightConnector1">
            <a:avLst/>
          </a:prstGeom>
          <a:noFill/>
          <a:ln w="228600">
            <a:solidFill>
              <a:srgbClr val="0000CC"/>
            </a:solidFill>
            <a:round/>
            <a:headEnd/>
            <a:tailEnd/>
          </a:ln>
          <a:effectLst>
            <a:outerShdw dist="107763" dir="2700000" algn="ctr" rotWithShape="0">
              <a:schemeClr val="bg2"/>
            </a:outerShdw>
          </a:effectLst>
        </p:spPr>
      </p:cxn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ChangeArrowheads="1"/>
          </p:cNvSpPr>
          <p:nvPr>
            <p:ph type="body" sz="half" idx="1"/>
          </p:nvPr>
        </p:nvSpPr>
        <p:spPr>
          <a:xfrm>
            <a:off x="685800" y="2057400"/>
            <a:ext cx="7772400" cy="2057400"/>
          </a:xfrm>
        </p:spPr>
        <p:txBody>
          <a:bodyPr/>
          <a:lstStyle/>
          <a:p>
            <a:pPr algn="ctr">
              <a:buClr>
                <a:schemeClr val="tx1"/>
              </a:buClr>
              <a:buFontTx/>
              <a:buChar char=" "/>
              <a:defRPr/>
            </a:pPr>
            <a:r>
              <a:rPr lang="en-US" sz="2400" b="1" dirty="0">
                <a:solidFill>
                  <a:schemeClr val="accent2"/>
                </a:solidFill>
              </a:rPr>
              <a:t>QUALIFICATIONS</a:t>
            </a:r>
          </a:p>
          <a:p>
            <a:pPr>
              <a:buClr>
                <a:schemeClr val="accent2"/>
              </a:buClr>
              <a:buFont typeface="Webdings" pitchFamily="18" charset="2"/>
              <a:buChar char="="/>
              <a:defRPr/>
            </a:pPr>
            <a:endParaRPr lang="en-US" sz="2000" dirty="0">
              <a:solidFill>
                <a:schemeClr val="accent2"/>
              </a:solidFill>
            </a:endParaRPr>
          </a:p>
          <a:p>
            <a:pPr>
              <a:buClr>
                <a:schemeClr val="accent2"/>
              </a:buClr>
              <a:buFont typeface="Webdings" pitchFamily="18" charset="2"/>
              <a:buChar char="="/>
              <a:defRPr/>
            </a:pPr>
            <a:r>
              <a:rPr lang="en-US" sz="2400" dirty="0">
                <a:solidFill>
                  <a:schemeClr val="tx2"/>
                </a:solidFill>
              </a:rPr>
              <a:t>Each rate has specific qualifications needed to advance, however, there are many qualifications that can give you a </a:t>
            </a:r>
            <a:r>
              <a:rPr lang="en-US" sz="2400" b="1" i="1" dirty="0">
                <a:solidFill>
                  <a:schemeClr val="tx2"/>
                </a:solidFill>
              </a:rPr>
              <a:t>step up. </a:t>
            </a:r>
          </a:p>
        </p:txBody>
      </p:sp>
      <p:sp>
        <p:nvSpPr>
          <p:cNvPr id="161795" name="Rectangle 3"/>
          <p:cNvSpPr>
            <a:spLocks noGrp="1" noChangeArrowheads="1"/>
          </p:cNvSpPr>
          <p:nvPr>
            <p:ph type="body" sz="half" idx="2"/>
          </p:nvPr>
        </p:nvSpPr>
        <p:spPr>
          <a:xfrm>
            <a:off x="1828800" y="4191000"/>
            <a:ext cx="5105400" cy="2362200"/>
          </a:xfrm>
        </p:spPr>
        <p:txBody>
          <a:bodyPr/>
          <a:lstStyle/>
          <a:p>
            <a:pPr>
              <a:buClr>
                <a:schemeClr val="accent2"/>
              </a:buClr>
              <a:buFont typeface="Webdings" pitchFamily="18" charset="2"/>
              <a:buChar char="="/>
              <a:defRPr/>
            </a:pPr>
            <a:r>
              <a:rPr lang="en-US" sz="2400" dirty="0" err="1">
                <a:solidFill>
                  <a:schemeClr val="tx2"/>
                </a:solidFill>
              </a:rPr>
              <a:t>CDO</a:t>
            </a:r>
            <a:endParaRPr lang="en-US" sz="2400" dirty="0">
              <a:solidFill>
                <a:schemeClr val="tx2"/>
              </a:solidFill>
            </a:endParaRPr>
          </a:p>
          <a:p>
            <a:pPr>
              <a:buClr>
                <a:schemeClr val="accent2"/>
              </a:buClr>
              <a:buFont typeface="Webdings" pitchFamily="18" charset="2"/>
              <a:buChar char="="/>
              <a:defRPr/>
            </a:pPr>
            <a:r>
              <a:rPr lang="en-US" sz="2400" dirty="0">
                <a:solidFill>
                  <a:schemeClr val="tx2"/>
                </a:solidFill>
              </a:rPr>
              <a:t>Watch Commander (MA)</a:t>
            </a:r>
          </a:p>
          <a:p>
            <a:pPr>
              <a:buClr>
                <a:schemeClr val="accent2"/>
              </a:buClr>
              <a:buFont typeface="Webdings" pitchFamily="18" charset="2"/>
              <a:buChar char="="/>
              <a:defRPr/>
            </a:pPr>
            <a:r>
              <a:rPr lang="en-US" sz="2400" dirty="0" err="1">
                <a:solidFill>
                  <a:schemeClr val="tx2"/>
                </a:solidFill>
              </a:rPr>
              <a:t>RINC</a:t>
            </a:r>
            <a:endParaRPr lang="en-US" sz="2400" dirty="0">
              <a:solidFill>
                <a:schemeClr val="tx2"/>
              </a:solidFill>
            </a:endParaRPr>
          </a:p>
          <a:p>
            <a:pPr>
              <a:buClr>
                <a:schemeClr val="accent2"/>
              </a:buClr>
              <a:buFont typeface="Webdings" pitchFamily="18" charset="2"/>
              <a:buChar char="="/>
              <a:defRPr/>
            </a:pPr>
            <a:r>
              <a:rPr lang="en-US" sz="2400" dirty="0">
                <a:solidFill>
                  <a:schemeClr val="tx2"/>
                </a:solidFill>
              </a:rPr>
              <a:t>Area Supervisor (Recruiting)</a:t>
            </a:r>
          </a:p>
          <a:p>
            <a:pPr>
              <a:buClr>
                <a:schemeClr val="accent2"/>
              </a:buClr>
              <a:buFont typeface="Webdings" pitchFamily="18" charset="2"/>
              <a:buChar char="="/>
              <a:defRPr/>
            </a:pPr>
            <a:r>
              <a:rPr lang="en-US" sz="2400" dirty="0">
                <a:solidFill>
                  <a:schemeClr val="tx2"/>
                </a:solidFill>
              </a:rPr>
              <a:t>Mission Commander </a:t>
            </a:r>
          </a:p>
          <a:p>
            <a:pPr>
              <a:buClr>
                <a:schemeClr val="accent2"/>
              </a:buClr>
              <a:buFont typeface="Webdings" pitchFamily="18" charset="2"/>
              <a:buNone/>
              <a:defRPr/>
            </a:pPr>
            <a:endParaRPr lang="en-US" sz="2000" dirty="0">
              <a:solidFill>
                <a:schemeClr val="tx2"/>
              </a:solidFill>
            </a:endParaRPr>
          </a:p>
        </p:txBody>
      </p:sp>
      <p:cxnSp>
        <p:nvCxnSpPr>
          <p:cNvPr id="161796" name="AutoShape 4"/>
          <p:cNvCxnSpPr>
            <a:cxnSpLocks noChangeShapeType="1"/>
          </p:cNvCxnSpPr>
          <p:nvPr/>
        </p:nvCxnSpPr>
        <p:spPr bwMode="auto">
          <a:xfrm>
            <a:off x="304800" y="1828800"/>
            <a:ext cx="8458200" cy="0"/>
          </a:xfrm>
          <a:prstGeom prst="straightConnector1">
            <a:avLst/>
          </a:prstGeom>
          <a:noFill/>
          <a:ln w="228600">
            <a:solidFill>
              <a:srgbClr val="0000CC"/>
            </a:solidFill>
            <a:round/>
            <a:headEnd/>
            <a:tailEnd/>
          </a:ln>
          <a:effectLst>
            <a:outerShdw dist="107763" dir="2700000" algn="ctr" rotWithShape="0">
              <a:schemeClr val="bg2"/>
            </a:outerShdw>
          </a:effectLst>
        </p:spPr>
      </p:cxnSp>
      <p:sp>
        <p:nvSpPr>
          <p:cNvPr id="161797" name="Rectangle 5"/>
          <p:cNvSpPr>
            <a:spLocks noGrp="1" noChangeArrowheads="1"/>
          </p:cNvSpPr>
          <p:nvPr>
            <p:ph type="title"/>
          </p:nvPr>
        </p:nvSpPr>
        <p:spPr/>
        <p:txBody>
          <a:bodyPr/>
          <a:lstStyle/>
          <a:p>
            <a:pPr>
              <a:defRPr/>
            </a:pPr>
            <a:r>
              <a:rPr lang="en-US"/>
              <a:t>Career History</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2"/>
          <p:cNvSpPr>
            <a:spLocks noGrp="1" noChangeArrowheads="1"/>
          </p:cNvSpPr>
          <p:nvPr>
            <p:ph type="body" idx="1"/>
          </p:nvPr>
        </p:nvSpPr>
        <p:spPr>
          <a:xfrm>
            <a:off x="685800" y="2057400"/>
            <a:ext cx="7772400" cy="762000"/>
          </a:xfrm>
        </p:spPr>
        <p:txBody>
          <a:bodyPr/>
          <a:lstStyle/>
          <a:p>
            <a:pPr algn="ctr">
              <a:buClr>
                <a:schemeClr val="tx1"/>
              </a:buClr>
              <a:buFontTx/>
              <a:buChar char=" "/>
              <a:defRPr/>
            </a:pPr>
            <a:r>
              <a:rPr lang="en-US" sz="2000" b="1">
                <a:solidFill>
                  <a:schemeClr val="accent2"/>
                </a:solidFill>
              </a:rPr>
              <a:t>QUALIFICATIONS (continued)</a:t>
            </a:r>
            <a:endParaRPr lang="en-US" b="1">
              <a:solidFill>
                <a:schemeClr val="accent2"/>
              </a:solidFill>
            </a:endParaRPr>
          </a:p>
        </p:txBody>
      </p:sp>
      <p:cxnSp>
        <p:nvCxnSpPr>
          <p:cNvPr id="162819" name="AutoShape 3"/>
          <p:cNvCxnSpPr>
            <a:cxnSpLocks noChangeShapeType="1"/>
          </p:cNvCxnSpPr>
          <p:nvPr/>
        </p:nvCxnSpPr>
        <p:spPr bwMode="auto">
          <a:xfrm>
            <a:off x="304800" y="1828800"/>
            <a:ext cx="8458200" cy="0"/>
          </a:xfrm>
          <a:prstGeom prst="straightConnector1">
            <a:avLst/>
          </a:prstGeom>
          <a:noFill/>
          <a:ln w="228600">
            <a:solidFill>
              <a:srgbClr val="0000CC"/>
            </a:solidFill>
            <a:round/>
            <a:headEnd/>
            <a:tailEnd/>
          </a:ln>
          <a:effectLst>
            <a:outerShdw dist="107763" dir="2700000" algn="ctr" rotWithShape="0">
              <a:schemeClr val="bg2"/>
            </a:outerShdw>
          </a:effectLst>
        </p:spPr>
      </p:cxnSp>
      <p:sp>
        <p:nvSpPr>
          <p:cNvPr id="162820" name="Rectangle 4"/>
          <p:cNvSpPr>
            <a:spLocks noGrp="1" noChangeArrowheads="1"/>
          </p:cNvSpPr>
          <p:nvPr>
            <p:ph type="title"/>
          </p:nvPr>
        </p:nvSpPr>
        <p:spPr/>
        <p:txBody>
          <a:bodyPr/>
          <a:lstStyle/>
          <a:p>
            <a:pPr>
              <a:defRPr/>
            </a:pPr>
            <a:r>
              <a:rPr lang="en-US"/>
              <a:t>Career History</a:t>
            </a:r>
          </a:p>
        </p:txBody>
      </p:sp>
      <p:sp>
        <p:nvSpPr>
          <p:cNvPr id="45060" name="Rectangle 5"/>
          <p:cNvSpPr>
            <a:spLocks noChangeArrowheads="1"/>
          </p:cNvSpPr>
          <p:nvPr/>
        </p:nvSpPr>
        <p:spPr bwMode="auto">
          <a:xfrm>
            <a:off x="1676400" y="2895600"/>
            <a:ext cx="5867400" cy="2286000"/>
          </a:xfrm>
          <a:prstGeom prst="rect">
            <a:avLst/>
          </a:prstGeom>
          <a:noFill/>
          <a:ln w="9525">
            <a:noFill/>
            <a:miter lim="800000"/>
            <a:headEnd/>
            <a:tailEnd/>
          </a:ln>
        </p:spPr>
        <p:txBody>
          <a:bodyPr/>
          <a:lstStyle/>
          <a:p>
            <a:pPr marL="342900" indent="-342900" eaLnBrk="0" hangingPunct="0">
              <a:spcBef>
                <a:spcPct val="20000"/>
              </a:spcBef>
              <a:buClr>
                <a:schemeClr val="accent2"/>
              </a:buClr>
              <a:buFont typeface="Webdings" pitchFamily="18" charset="2"/>
              <a:buChar char="="/>
            </a:pPr>
            <a:r>
              <a:rPr lang="en-US" sz="3200">
                <a:solidFill>
                  <a:schemeClr val="tx2"/>
                </a:solidFill>
              </a:rPr>
              <a:t>All Warfare designators</a:t>
            </a:r>
          </a:p>
          <a:p>
            <a:pPr marL="342900" indent="-342900" eaLnBrk="0" hangingPunct="0">
              <a:spcBef>
                <a:spcPct val="20000"/>
              </a:spcBef>
              <a:buClr>
                <a:schemeClr val="accent2"/>
              </a:buClr>
              <a:buFont typeface="Webdings" pitchFamily="18" charset="2"/>
              <a:buChar char="="/>
            </a:pPr>
            <a:r>
              <a:rPr lang="en-US" sz="3200">
                <a:solidFill>
                  <a:schemeClr val="tx2"/>
                </a:solidFill>
              </a:rPr>
              <a:t>MTS</a:t>
            </a:r>
          </a:p>
          <a:p>
            <a:pPr marL="342900" indent="-342900" eaLnBrk="0" hangingPunct="0">
              <a:spcBef>
                <a:spcPct val="20000"/>
              </a:spcBef>
              <a:buClr>
                <a:schemeClr val="accent2"/>
              </a:buClr>
              <a:buFont typeface="Webdings" pitchFamily="18" charset="2"/>
              <a:buChar char="="/>
            </a:pPr>
            <a:r>
              <a:rPr lang="en-US" sz="3200">
                <a:solidFill>
                  <a:schemeClr val="tx2"/>
                </a:solidFill>
              </a:rPr>
              <a:t>DCCT/ECCT</a:t>
            </a:r>
          </a:p>
          <a:p>
            <a:pPr marL="342900" indent="-342900" eaLnBrk="0" hangingPunct="0">
              <a:spcBef>
                <a:spcPct val="20000"/>
              </a:spcBef>
              <a:buClr>
                <a:schemeClr val="accent2"/>
              </a:buClr>
              <a:buFont typeface="Webdings" pitchFamily="18" charset="2"/>
              <a:buChar char="="/>
            </a:pPr>
            <a:r>
              <a:rPr lang="en-US" sz="3200">
                <a:solidFill>
                  <a:schemeClr val="tx2"/>
                </a:solidFill>
              </a:rPr>
              <a:t>PJ/DV</a:t>
            </a:r>
          </a:p>
          <a:p>
            <a:pPr marL="342900" indent="-342900" eaLnBrk="0" hangingPunct="0">
              <a:spcBef>
                <a:spcPct val="20000"/>
              </a:spcBef>
              <a:buClr>
                <a:schemeClr val="accent2"/>
              </a:buClr>
              <a:buFont typeface="Webdings" pitchFamily="18" charset="2"/>
              <a:buChar char="="/>
            </a:pPr>
            <a:r>
              <a:rPr lang="en-US" sz="3200">
                <a:solidFill>
                  <a:schemeClr val="tx2"/>
                </a:solidFill>
              </a:rPr>
              <a:t>OOD/JOOD UNDERWAY</a:t>
            </a:r>
          </a:p>
          <a:p>
            <a:pPr marL="342900" indent="-342900" eaLnBrk="0" hangingPunct="0">
              <a:spcBef>
                <a:spcPct val="20000"/>
              </a:spcBef>
              <a:buClr>
                <a:schemeClr val="accent2"/>
              </a:buClr>
              <a:buFont typeface="Webdings" pitchFamily="18" charset="2"/>
              <a:buChar char="="/>
            </a:pPr>
            <a:r>
              <a:rPr lang="en-US" sz="3200">
                <a:solidFill>
                  <a:schemeClr val="tx2"/>
                </a:solidFill>
              </a:rPr>
              <a:t>Battle Watch</a:t>
            </a:r>
          </a:p>
          <a:p>
            <a:pPr marL="342900" indent="-342900" eaLnBrk="0" hangingPunct="0">
              <a:spcBef>
                <a:spcPct val="20000"/>
              </a:spcBef>
              <a:buClr>
                <a:schemeClr val="tx1"/>
              </a:buClr>
              <a:buFontTx/>
              <a:buChar char=" "/>
            </a:pPr>
            <a:endParaRPr lang="en-US" b="1">
              <a:solidFill>
                <a:schemeClr val="tx2"/>
              </a:solidFill>
            </a:endParaRPr>
          </a:p>
          <a:p>
            <a:pPr marL="342900" indent="-342900" eaLnBrk="0" hangingPunct="0">
              <a:spcBef>
                <a:spcPct val="20000"/>
              </a:spcBef>
              <a:buClr>
                <a:schemeClr val="tx2"/>
              </a:buClr>
            </a:pPr>
            <a:endParaRPr lang="en-US">
              <a:solidFill>
                <a:schemeClr val="tx2"/>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2"/>
          <p:cNvSpPr>
            <a:spLocks noGrp="1" noChangeArrowheads="1"/>
          </p:cNvSpPr>
          <p:nvPr>
            <p:ph type="body" idx="1"/>
          </p:nvPr>
        </p:nvSpPr>
        <p:spPr>
          <a:xfrm>
            <a:off x="685800" y="1905000"/>
            <a:ext cx="7772400" cy="1828800"/>
          </a:xfrm>
        </p:spPr>
        <p:txBody>
          <a:bodyPr/>
          <a:lstStyle/>
          <a:p>
            <a:pPr algn="ctr">
              <a:buClr>
                <a:schemeClr val="tx1"/>
              </a:buClr>
              <a:buFontTx/>
              <a:buChar char=" "/>
              <a:defRPr/>
            </a:pPr>
            <a:r>
              <a:rPr lang="en-US" b="1" dirty="0">
                <a:solidFill>
                  <a:schemeClr val="accent2"/>
                </a:solidFill>
              </a:rPr>
              <a:t>ASSIGNMENTS</a:t>
            </a:r>
            <a:endParaRPr lang="en-US" sz="2000" dirty="0">
              <a:solidFill>
                <a:schemeClr val="accent2"/>
              </a:solidFill>
            </a:endParaRPr>
          </a:p>
          <a:p>
            <a:pPr>
              <a:buClr>
                <a:schemeClr val="accent2"/>
              </a:buClr>
              <a:buFont typeface="Webdings" pitchFamily="18" charset="2"/>
              <a:buChar char="="/>
              <a:defRPr/>
            </a:pPr>
            <a:endParaRPr lang="en-US" sz="2000" dirty="0">
              <a:solidFill>
                <a:schemeClr val="accent2"/>
              </a:solidFill>
            </a:endParaRPr>
          </a:p>
          <a:p>
            <a:pPr>
              <a:buClr>
                <a:schemeClr val="accent2"/>
              </a:buClr>
              <a:buFont typeface="Webdings" pitchFamily="18" charset="2"/>
              <a:buChar char="="/>
              <a:defRPr/>
            </a:pPr>
            <a:r>
              <a:rPr lang="en-US" sz="2400" dirty="0">
                <a:solidFill>
                  <a:schemeClr val="tx2"/>
                </a:solidFill>
              </a:rPr>
              <a:t>The Board considers special assignments per precept. Again the key is sustained superior performance in groups! (preferably large groups)</a:t>
            </a:r>
          </a:p>
          <a:p>
            <a:pPr>
              <a:buClr>
                <a:schemeClr val="tx1"/>
              </a:buClr>
              <a:buFontTx/>
              <a:buChar char=" "/>
              <a:defRPr/>
            </a:pPr>
            <a:endParaRPr lang="en-US" b="1" dirty="0">
              <a:solidFill>
                <a:schemeClr val="tx2"/>
              </a:solidFill>
            </a:endParaRPr>
          </a:p>
        </p:txBody>
      </p:sp>
      <p:cxnSp>
        <p:nvCxnSpPr>
          <p:cNvPr id="163843" name="AutoShape 3"/>
          <p:cNvCxnSpPr>
            <a:cxnSpLocks noChangeShapeType="1"/>
          </p:cNvCxnSpPr>
          <p:nvPr/>
        </p:nvCxnSpPr>
        <p:spPr bwMode="auto">
          <a:xfrm>
            <a:off x="304800" y="1828800"/>
            <a:ext cx="8458200" cy="0"/>
          </a:xfrm>
          <a:prstGeom prst="straightConnector1">
            <a:avLst/>
          </a:prstGeom>
          <a:noFill/>
          <a:ln w="228600">
            <a:solidFill>
              <a:srgbClr val="0000CC"/>
            </a:solidFill>
            <a:round/>
            <a:headEnd/>
            <a:tailEnd/>
          </a:ln>
          <a:effectLst>
            <a:outerShdw dist="107763" dir="2700000" algn="ctr" rotWithShape="0">
              <a:schemeClr val="bg2"/>
            </a:outerShdw>
          </a:effectLst>
        </p:spPr>
      </p:cxnSp>
      <p:sp>
        <p:nvSpPr>
          <p:cNvPr id="163844" name="Rectangle 4"/>
          <p:cNvSpPr>
            <a:spLocks noGrp="1" noChangeArrowheads="1"/>
          </p:cNvSpPr>
          <p:nvPr>
            <p:ph type="title"/>
          </p:nvPr>
        </p:nvSpPr>
        <p:spPr/>
        <p:txBody>
          <a:bodyPr/>
          <a:lstStyle/>
          <a:p>
            <a:pPr>
              <a:defRPr/>
            </a:pPr>
            <a:r>
              <a:rPr lang="en-US"/>
              <a:t>Career History</a:t>
            </a:r>
          </a:p>
        </p:txBody>
      </p:sp>
      <p:sp>
        <p:nvSpPr>
          <p:cNvPr id="46084" name="Rectangle 5"/>
          <p:cNvSpPr>
            <a:spLocks noChangeArrowheads="1"/>
          </p:cNvSpPr>
          <p:nvPr/>
        </p:nvSpPr>
        <p:spPr bwMode="auto">
          <a:xfrm>
            <a:off x="1828800" y="4191000"/>
            <a:ext cx="4191000" cy="2209800"/>
          </a:xfrm>
          <a:prstGeom prst="rect">
            <a:avLst/>
          </a:prstGeom>
          <a:noFill/>
          <a:ln w="9525">
            <a:noFill/>
            <a:miter lim="800000"/>
            <a:headEnd/>
            <a:tailEnd/>
          </a:ln>
        </p:spPr>
        <p:txBody>
          <a:bodyPr/>
          <a:lstStyle/>
          <a:p>
            <a:pPr marL="342900" indent="-342900" eaLnBrk="0" hangingPunct="0">
              <a:spcBef>
                <a:spcPct val="20000"/>
              </a:spcBef>
              <a:buClr>
                <a:schemeClr val="accent2"/>
              </a:buClr>
              <a:buFont typeface="Webdings" pitchFamily="18" charset="2"/>
              <a:buChar char="="/>
            </a:pPr>
            <a:r>
              <a:rPr lang="en-US" sz="2400">
                <a:solidFill>
                  <a:schemeClr val="tx2"/>
                </a:solidFill>
              </a:rPr>
              <a:t>Recruiting</a:t>
            </a:r>
          </a:p>
          <a:p>
            <a:pPr marL="342900" indent="-342900" eaLnBrk="0" hangingPunct="0">
              <a:spcBef>
                <a:spcPct val="20000"/>
              </a:spcBef>
              <a:buClr>
                <a:schemeClr val="accent2"/>
              </a:buClr>
              <a:buFont typeface="Webdings" pitchFamily="18" charset="2"/>
              <a:buChar char="="/>
            </a:pPr>
            <a:r>
              <a:rPr lang="en-US" sz="2400">
                <a:solidFill>
                  <a:schemeClr val="tx2"/>
                </a:solidFill>
              </a:rPr>
              <a:t>Company Commander</a:t>
            </a:r>
          </a:p>
          <a:p>
            <a:pPr marL="342900" indent="-342900" eaLnBrk="0" hangingPunct="0">
              <a:spcBef>
                <a:spcPct val="20000"/>
              </a:spcBef>
              <a:buClr>
                <a:schemeClr val="accent2"/>
              </a:buClr>
              <a:buFont typeface="Webdings" pitchFamily="18" charset="2"/>
              <a:buChar char="="/>
            </a:pPr>
            <a:r>
              <a:rPr lang="en-US" sz="2400">
                <a:solidFill>
                  <a:schemeClr val="tx2"/>
                </a:solidFill>
              </a:rPr>
              <a:t>Instructor Duty</a:t>
            </a:r>
          </a:p>
          <a:p>
            <a:pPr marL="342900" indent="-342900" eaLnBrk="0" hangingPunct="0">
              <a:spcBef>
                <a:spcPct val="20000"/>
              </a:spcBef>
              <a:buClr>
                <a:schemeClr val="accent2"/>
              </a:buClr>
              <a:buFont typeface="Webdings" pitchFamily="18" charset="2"/>
              <a:buChar char="="/>
            </a:pPr>
            <a:r>
              <a:rPr lang="en-US" sz="2400">
                <a:solidFill>
                  <a:schemeClr val="tx2"/>
                </a:solidFill>
              </a:rPr>
              <a:t>Pre-commissioning</a:t>
            </a:r>
          </a:p>
          <a:p>
            <a:pPr marL="342900" indent="-342900" eaLnBrk="0" hangingPunct="0">
              <a:spcBef>
                <a:spcPct val="20000"/>
              </a:spcBef>
              <a:buClr>
                <a:schemeClr val="accent2"/>
              </a:buClr>
              <a:buFont typeface="Webdings" pitchFamily="18" charset="2"/>
              <a:buChar char="="/>
            </a:pPr>
            <a:r>
              <a:rPr lang="en-US" sz="2400">
                <a:solidFill>
                  <a:schemeClr val="tx2"/>
                </a:solidFill>
              </a:rPr>
              <a:t>Special Warfare</a:t>
            </a:r>
          </a:p>
          <a:p>
            <a:pPr marL="342900" indent="-342900" eaLnBrk="0" hangingPunct="0">
              <a:spcBef>
                <a:spcPct val="20000"/>
              </a:spcBef>
              <a:buClr>
                <a:schemeClr val="tx1"/>
              </a:buClr>
              <a:buFontTx/>
              <a:buChar char=" "/>
            </a:pPr>
            <a:endParaRPr lang="en-US" sz="2000" b="1">
              <a:solidFill>
                <a:schemeClr val="tx2"/>
              </a:solidFill>
            </a:endParaRPr>
          </a:p>
        </p:txBody>
      </p:sp>
      <p:sp>
        <p:nvSpPr>
          <p:cNvPr id="46085" name="Rectangle 6"/>
          <p:cNvSpPr>
            <a:spLocks noChangeArrowheads="1"/>
          </p:cNvSpPr>
          <p:nvPr/>
        </p:nvSpPr>
        <p:spPr bwMode="auto">
          <a:xfrm>
            <a:off x="228600" y="6096000"/>
            <a:ext cx="8610600" cy="609600"/>
          </a:xfrm>
          <a:prstGeom prst="rect">
            <a:avLst/>
          </a:prstGeom>
          <a:noFill/>
          <a:ln w="9525">
            <a:noFill/>
            <a:miter lim="800000"/>
            <a:headEnd/>
            <a:tailEnd/>
          </a:ln>
        </p:spPr>
        <p:txBody>
          <a:bodyPr/>
          <a:lstStyle/>
          <a:p>
            <a:pPr marL="342900" indent="-342900" algn="ctr" eaLnBrk="0" hangingPunct="0">
              <a:spcBef>
                <a:spcPct val="20000"/>
              </a:spcBef>
              <a:buClr>
                <a:schemeClr val="tx1"/>
              </a:buClr>
              <a:buFontTx/>
              <a:buChar char=" "/>
            </a:pPr>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2"/>
          <p:cNvSpPr>
            <a:spLocks noGrp="1" noChangeArrowheads="1"/>
          </p:cNvSpPr>
          <p:nvPr>
            <p:ph type="body" idx="1"/>
          </p:nvPr>
        </p:nvSpPr>
        <p:spPr>
          <a:xfrm>
            <a:off x="1600200" y="2133600"/>
            <a:ext cx="5867400" cy="4191000"/>
          </a:xfrm>
        </p:spPr>
        <p:txBody>
          <a:bodyPr/>
          <a:lstStyle/>
          <a:p>
            <a:pPr algn="ctr">
              <a:buClr>
                <a:schemeClr val="tx1"/>
              </a:buClr>
              <a:buFontTx/>
              <a:buChar char=" "/>
              <a:defRPr/>
            </a:pPr>
            <a:r>
              <a:rPr lang="en-US" sz="2800" b="1" smtClean="0">
                <a:solidFill>
                  <a:schemeClr val="accent2"/>
                </a:solidFill>
              </a:rPr>
              <a:t>AWARDS</a:t>
            </a:r>
            <a:endParaRPr lang="en-US" smtClean="0">
              <a:solidFill>
                <a:schemeClr val="accent2"/>
              </a:solidFill>
            </a:endParaRPr>
          </a:p>
          <a:p>
            <a:pPr>
              <a:buClr>
                <a:schemeClr val="tx1"/>
              </a:buClr>
              <a:buFontTx/>
              <a:buChar char=" "/>
              <a:defRPr/>
            </a:pPr>
            <a:r>
              <a:rPr lang="en-US" smtClean="0">
                <a:solidFill>
                  <a:schemeClr val="tx2"/>
                </a:solidFill>
              </a:rPr>
              <a:t>Flag letters and higher are reviewed</a:t>
            </a:r>
          </a:p>
          <a:p>
            <a:pPr>
              <a:buClr>
                <a:schemeClr val="accent2"/>
              </a:buClr>
              <a:buFont typeface="Wingdings" pitchFamily="2" charset="2"/>
              <a:buNone/>
              <a:defRPr/>
            </a:pPr>
            <a:r>
              <a:rPr lang="en-US" sz="2800" b="1" smtClean="0">
                <a:solidFill>
                  <a:schemeClr val="tx2"/>
                </a:solidFill>
              </a:rPr>
              <a:t>   </a:t>
            </a:r>
            <a:r>
              <a:rPr lang="en-US" smtClean="0">
                <a:solidFill>
                  <a:schemeClr val="tx2"/>
                </a:solidFill>
              </a:rPr>
              <a:t>FLOA/FLOC</a:t>
            </a:r>
          </a:p>
          <a:p>
            <a:pPr>
              <a:buClr>
                <a:schemeClr val="accent2"/>
              </a:buClr>
              <a:buFont typeface="Webdings" pitchFamily="18" charset="2"/>
              <a:buChar char="="/>
              <a:defRPr/>
            </a:pPr>
            <a:r>
              <a:rPr lang="en-US" smtClean="0">
                <a:solidFill>
                  <a:schemeClr val="tx2"/>
                </a:solidFill>
              </a:rPr>
              <a:t>NAM</a:t>
            </a:r>
          </a:p>
          <a:p>
            <a:pPr>
              <a:buClr>
                <a:schemeClr val="accent2"/>
              </a:buClr>
              <a:buFont typeface="Webdings" pitchFamily="18" charset="2"/>
              <a:buChar char="="/>
              <a:defRPr/>
            </a:pPr>
            <a:r>
              <a:rPr lang="en-US" smtClean="0">
                <a:solidFill>
                  <a:schemeClr val="tx2"/>
                </a:solidFill>
              </a:rPr>
              <a:t>NCM</a:t>
            </a:r>
          </a:p>
          <a:p>
            <a:pPr>
              <a:buClr>
                <a:schemeClr val="accent2"/>
              </a:buClr>
              <a:buFont typeface="Webdings" pitchFamily="18" charset="2"/>
              <a:buChar char="="/>
              <a:defRPr/>
            </a:pPr>
            <a:r>
              <a:rPr lang="en-US" smtClean="0">
                <a:solidFill>
                  <a:schemeClr val="tx2"/>
                </a:solidFill>
              </a:rPr>
              <a:t>ABOVE</a:t>
            </a:r>
          </a:p>
          <a:p>
            <a:pPr>
              <a:buClr>
                <a:schemeClr val="accent2"/>
              </a:buClr>
              <a:buFont typeface="Webdings" pitchFamily="18" charset="2"/>
              <a:buChar char="="/>
              <a:defRPr/>
            </a:pPr>
            <a:endParaRPr lang="en-US" smtClean="0"/>
          </a:p>
          <a:p>
            <a:pPr>
              <a:buClr>
                <a:schemeClr val="accent2"/>
              </a:buClr>
              <a:buFont typeface="Webdings" pitchFamily="18" charset="2"/>
              <a:buChar char=" "/>
              <a:defRPr/>
            </a:pPr>
            <a:endParaRPr lang="en-US" sz="2800" b="1" smtClean="0"/>
          </a:p>
          <a:p>
            <a:pPr>
              <a:buClr>
                <a:schemeClr val="tx1"/>
              </a:buClr>
              <a:buFontTx/>
              <a:buChar char=" "/>
              <a:defRPr/>
            </a:pPr>
            <a:endParaRPr lang="en-US" sz="2800" b="1" smtClean="0"/>
          </a:p>
        </p:txBody>
      </p:sp>
      <p:cxnSp>
        <p:nvCxnSpPr>
          <p:cNvPr id="164867" name="AutoShape 3"/>
          <p:cNvCxnSpPr>
            <a:cxnSpLocks noChangeShapeType="1"/>
          </p:cNvCxnSpPr>
          <p:nvPr/>
        </p:nvCxnSpPr>
        <p:spPr bwMode="auto">
          <a:xfrm>
            <a:off x="304800" y="1828800"/>
            <a:ext cx="8458200" cy="0"/>
          </a:xfrm>
          <a:prstGeom prst="straightConnector1">
            <a:avLst/>
          </a:prstGeom>
          <a:noFill/>
          <a:ln w="228600">
            <a:solidFill>
              <a:srgbClr val="0000CC"/>
            </a:solidFill>
            <a:round/>
            <a:headEnd/>
            <a:tailEnd/>
          </a:ln>
          <a:effectLst>
            <a:outerShdw dist="107763" dir="2700000" algn="ctr" rotWithShape="0">
              <a:schemeClr val="bg2"/>
            </a:outerShdw>
          </a:effectLst>
        </p:spPr>
      </p:cxnSp>
      <p:sp>
        <p:nvSpPr>
          <p:cNvPr id="164868" name="Rectangle 4"/>
          <p:cNvSpPr>
            <a:spLocks noGrp="1" noChangeArrowheads="1"/>
          </p:cNvSpPr>
          <p:nvPr>
            <p:ph type="title"/>
          </p:nvPr>
        </p:nvSpPr>
        <p:spPr/>
        <p:txBody>
          <a:bodyPr/>
          <a:lstStyle/>
          <a:p>
            <a:pPr>
              <a:defRPr/>
            </a:pPr>
            <a:r>
              <a:rPr lang="en-US"/>
              <a:t>Career History</a:t>
            </a:r>
          </a:p>
        </p:txBody>
      </p:sp>
      <p:graphicFrame>
        <p:nvGraphicFramePr>
          <p:cNvPr id="37890" name="Object 2"/>
          <p:cNvGraphicFramePr>
            <a:graphicFrameLocks noChangeAspect="1"/>
          </p:cNvGraphicFramePr>
          <p:nvPr/>
        </p:nvGraphicFramePr>
        <p:xfrm>
          <a:off x="5334000" y="3962400"/>
          <a:ext cx="1597025" cy="1878013"/>
        </p:xfrm>
        <a:graphic>
          <a:graphicData uri="http://schemas.openxmlformats.org/presentationml/2006/ole">
            <mc:AlternateContent xmlns:mc="http://schemas.openxmlformats.org/markup-compatibility/2006">
              <mc:Choice xmlns:v="urn:schemas-microsoft-com:vml" Requires="v">
                <p:oleObj spid="_x0000_s37896" name="Clip" r:id="rId3" imgW="3192120" imgH="3749400" progId="">
                  <p:embed/>
                </p:oleObj>
              </mc:Choice>
              <mc:Fallback>
                <p:oleObj name="Clip" r:id="rId3" imgW="3192120" imgH="3749400" progId="">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0" y="3962400"/>
                        <a:ext cx="1597025" cy="1878013"/>
                      </a:xfrm>
                      <a:prstGeom prst="rect">
                        <a:avLst/>
                      </a:prstGeom>
                      <a:noFill/>
                      <a:effectLst>
                        <a:outerShdw dist="107763" dir="13500000" algn="ctr" rotWithShape="0">
                          <a:srgbClr val="808080"/>
                        </a:outerShdw>
                      </a:effectLst>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2"/>
          <p:cNvSpPr>
            <a:spLocks noGrp="1" noChangeArrowheads="1"/>
          </p:cNvSpPr>
          <p:nvPr>
            <p:ph type="title"/>
          </p:nvPr>
        </p:nvSpPr>
        <p:spPr>
          <a:xfrm>
            <a:off x="152400" y="609600"/>
            <a:ext cx="8763000" cy="1143000"/>
          </a:xfrm>
        </p:spPr>
        <p:txBody>
          <a:bodyPr/>
          <a:lstStyle/>
          <a:p>
            <a:pPr>
              <a:defRPr/>
            </a:pPr>
            <a:r>
              <a:rPr lang="en-US"/>
              <a:t>Personal Professional </a:t>
            </a:r>
            <a:br>
              <a:rPr lang="en-US"/>
            </a:br>
            <a:r>
              <a:rPr lang="en-US"/>
              <a:t>Development</a:t>
            </a:r>
          </a:p>
        </p:txBody>
      </p:sp>
      <p:sp>
        <p:nvSpPr>
          <p:cNvPr id="165891" name="Rectangle 3"/>
          <p:cNvSpPr>
            <a:spLocks noGrp="1" noChangeArrowheads="1"/>
          </p:cNvSpPr>
          <p:nvPr>
            <p:ph type="body" sz="half" idx="1"/>
          </p:nvPr>
        </p:nvSpPr>
        <p:spPr>
          <a:xfrm>
            <a:off x="457200" y="1981200"/>
            <a:ext cx="3962400" cy="4114800"/>
          </a:xfrm>
        </p:spPr>
        <p:txBody>
          <a:bodyPr/>
          <a:lstStyle/>
          <a:p>
            <a:pPr>
              <a:buClr>
                <a:schemeClr val="tx1"/>
              </a:buClr>
              <a:buFontTx/>
              <a:buChar char=" "/>
              <a:defRPr/>
            </a:pPr>
            <a:endParaRPr lang="en-US" sz="1800" smtClean="0"/>
          </a:p>
          <a:p>
            <a:pPr>
              <a:buClr>
                <a:schemeClr val="tx1"/>
              </a:buClr>
              <a:buFontTx/>
              <a:buChar char=" "/>
              <a:defRPr/>
            </a:pPr>
            <a:r>
              <a:rPr lang="en-US" sz="1800" b="1" smtClean="0">
                <a:solidFill>
                  <a:schemeClr val="accent2"/>
                </a:solidFill>
              </a:rPr>
              <a:t>ACTION OUTSIDE</a:t>
            </a:r>
          </a:p>
          <a:p>
            <a:pPr>
              <a:buClr>
                <a:schemeClr val="tx1"/>
              </a:buClr>
              <a:buFontTx/>
              <a:buChar char=" "/>
              <a:defRPr/>
            </a:pPr>
            <a:r>
              <a:rPr lang="en-US" sz="1800" b="1" smtClean="0">
                <a:solidFill>
                  <a:schemeClr val="accent2"/>
                </a:solidFill>
              </a:rPr>
              <a:t>PROFESSIONAL AREA</a:t>
            </a:r>
          </a:p>
          <a:p>
            <a:pPr>
              <a:buClr>
                <a:schemeClr val="tx1"/>
              </a:buClr>
              <a:buFontTx/>
              <a:buChar char=" "/>
              <a:defRPr/>
            </a:pPr>
            <a:endParaRPr lang="en-US" sz="1800" b="1" smtClean="0">
              <a:solidFill>
                <a:schemeClr val="accent2"/>
              </a:solidFill>
            </a:endParaRPr>
          </a:p>
          <a:p>
            <a:pPr>
              <a:buClr>
                <a:schemeClr val="tx1"/>
              </a:buClr>
              <a:buFontTx/>
              <a:buChar char=" "/>
              <a:defRPr/>
            </a:pPr>
            <a:r>
              <a:rPr lang="en-US" sz="1800" b="1" smtClean="0">
                <a:solidFill>
                  <a:schemeClr val="accent2"/>
                </a:solidFill>
              </a:rPr>
              <a:t>If you are not developing yourself in various areas, then how are you viewed developing others?</a:t>
            </a:r>
          </a:p>
          <a:p>
            <a:pPr>
              <a:buClr>
                <a:schemeClr val="tx1"/>
              </a:buClr>
              <a:buFontTx/>
              <a:buChar char=" "/>
              <a:defRPr/>
            </a:pPr>
            <a:endParaRPr lang="en-US" sz="1800" smtClean="0">
              <a:solidFill>
                <a:schemeClr val="accent2"/>
              </a:solidFill>
            </a:endParaRPr>
          </a:p>
        </p:txBody>
      </p:sp>
      <p:sp>
        <p:nvSpPr>
          <p:cNvPr id="165892" name="Rectangle 4"/>
          <p:cNvSpPr>
            <a:spLocks noGrp="1" noChangeArrowheads="1"/>
          </p:cNvSpPr>
          <p:nvPr>
            <p:ph type="body" sz="half" idx="2"/>
          </p:nvPr>
        </p:nvSpPr>
        <p:spPr>
          <a:xfrm>
            <a:off x="3886200" y="2286000"/>
            <a:ext cx="4114800" cy="4114800"/>
          </a:xfrm>
        </p:spPr>
        <p:txBody>
          <a:bodyPr/>
          <a:lstStyle/>
          <a:p>
            <a:pPr>
              <a:defRPr/>
            </a:pPr>
            <a:endParaRPr lang="en-US" sz="2000" dirty="0"/>
          </a:p>
          <a:p>
            <a:pPr>
              <a:buClr>
                <a:schemeClr val="accent2"/>
              </a:buClr>
              <a:buFont typeface="Webdings" pitchFamily="18" charset="2"/>
              <a:buChar char="="/>
              <a:defRPr/>
            </a:pPr>
            <a:r>
              <a:rPr lang="en-US" sz="2000" dirty="0">
                <a:solidFill>
                  <a:schemeClr val="tx2"/>
                </a:solidFill>
              </a:rPr>
              <a:t>Major Collateral Duties: </a:t>
            </a:r>
            <a:r>
              <a:rPr lang="en-US" sz="2000" dirty="0" err="1">
                <a:solidFill>
                  <a:schemeClr val="tx2"/>
                </a:solidFill>
              </a:rPr>
              <a:t>DCCT</a:t>
            </a:r>
            <a:r>
              <a:rPr lang="en-US" sz="2000" dirty="0">
                <a:solidFill>
                  <a:schemeClr val="tx2"/>
                </a:solidFill>
              </a:rPr>
              <a:t>, </a:t>
            </a:r>
            <a:r>
              <a:rPr lang="en-US" sz="2000" dirty="0" err="1">
                <a:solidFill>
                  <a:schemeClr val="tx2"/>
                </a:solidFill>
              </a:rPr>
              <a:t>DAPA</a:t>
            </a:r>
            <a:r>
              <a:rPr lang="en-US" sz="2000" dirty="0">
                <a:solidFill>
                  <a:schemeClr val="tx2"/>
                </a:solidFill>
              </a:rPr>
              <a:t>, </a:t>
            </a:r>
            <a:r>
              <a:rPr lang="en-US" sz="2000" dirty="0" err="1">
                <a:solidFill>
                  <a:schemeClr val="tx2"/>
                </a:solidFill>
              </a:rPr>
              <a:t>CFS</a:t>
            </a:r>
            <a:r>
              <a:rPr lang="en-US" sz="2000" dirty="0">
                <a:solidFill>
                  <a:schemeClr val="tx2"/>
                </a:solidFill>
              </a:rPr>
              <a:t>, </a:t>
            </a:r>
            <a:r>
              <a:rPr lang="en-US" sz="2000" dirty="0" err="1">
                <a:solidFill>
                  <a:schemeClr val="tx2"/>
                </a:solidFill>
              </a:rPr>
              <a:t>PRT</a:t>
            </a:r>
            <a:r>
              <a:rPr lang="en-US" sz="2000" dirty="0">
                <a:solidFill>
                  <a:schemeClr val="tx2"/>
                </a:solidFill>
              </a:rPr>
              <a:t>, </a:t>
            </a:r>
            <a:r>
              <a:rPr lang="en-US" sz="2000" dirty="0" err="1">
                <a:solidFill>
                  <a:schemeClr val="tx2"/>
                </a:solidFill>
              </a:rPr>
              <a:t>EOP</a:t>
            </a:r>
            <a:r>
              <a:rPr lang="en-US" sz="2000" dirty="0">
                <a:solidFill>
                  <a:schemeClr val="tx2"/>
                </a:solidFill>
              </a:rPr>
              <a:t>, </a:t>
            </a:r>
            <a:r>
              <a:rPr lang="en-US" sz="2000" dirty="0" err="1">
                <a:solidFill>
                  <a:schemeClr val="tx2"/>
                </a:solidFill>
              </a:rPr>
              <a:t>SAVI</a:t>
            </a:r>
            <a:r>
              <a:rPr lang="en-US" sz="2000" dirty="0">
                <a:solidFill>
                  <a:schemeClr val="tx2"/>
                </a:solidFill>
              </a:rPr>
              <a:t>, DC PARTY, etc…</a:t>
            </a:r>
          </a:p>
          <a:p>
            <a:pPr>
              <a:buClr>
                <a:schemeClr val="accent2"/>
              </a:buClr>
              <a:buFont typeface="Webdings" pitchFamily="18" charset="2"/>
              <a:buChar char="="/>
              <a:defRPr/>
            </a:pPr>
            <a:r>
              <a:rPr lang="en-US" sz="2000" dirty="0">
                <a:solidFill>
                  <a:schemeClr val="tx2"/>
                </a:solidFill>
              </a:rPr>
              <a:t>Community Support: </a:t>
            </a:r>
            <a:r>
              <a:rPr lang="en-US" sz="2000" dirty="0" smtClean="0">
                <a:solidFill>
                  <a:schemeClr val="tx2"/>
                </a:solidFill>
              </a:rPr>
              <a:t> school </a:t>
            </a:r>
            <a:r>
              <a:rPr lang="en-US" sz="2000" dirty="0">
                <a:solidFill>
                  <a:schemeClr val="tx2"/>
                </a:solidFill>
              </a:rPr>
              <a:t>volunteer, scouts, habitat for </a:t>
            </a:r>
            <a:r>
              <a:rPr lang="en-US" sz="2000" dirty="0" smtClean="0">
                <a:solidFill>
                  <a:schemeClr val="tx2"/>
                </a:solidFill>
              </a:rPr>
              <a:t>humanity</a:t>
            </a:r>
            <a:r>
              <a:rPr lang="en-US" sz="2000" dirty="0" smtClean="0">
                <a:solidFill>
                  <a:schemeClr val="tx2"/>
                </a:solidFill>
              </a:rPr>
              <a:t>, </a:t>
            </a:r>
            <a:r>
              <a:rPr lang="en-US" sz="2000" dirty="0" err="1" smtClean="0">
                <a:solidFill>
                  <a:schemeClr val="tx2"/>
                </a:solidFill>
              </a:rPr>
              <a:t>ect</a:t>
            </a:r>
            <a:r>
              <a:rPr lang="en-US" sz="2000" dirty="0" smtClean="0">
                <a:solidFill>
                  <a:schemeClr val="tx2"/>
                </a:solidFill>
              </a:rPr>
              <a:t>. </a:t>
            </a:r>
            <a:endParaRPr lang="en-US" sz="2000" dirty="0">
              <a:solidFill>
                <a:schemeClr val="tx2"/>
              </a:solidFill>
            </a:endParaRPr>
          </a:p>
          <a:p>
            <a:pPr>
              <a:buClr>
                <a:schemeClr val="accent2"/>
              </a:buClr>
              <a:buFont typeface="Webdings" pitchFamily="18" charset="2"/>
              <a:buChar char="="/>
              <a:defRPr/>
            </a:pPr>
            <a:r>
              <a:rPr lang="en-US" sz="2000" dirty="0">
                <a:solidFill>
                  <a:schemeClr val="tx2"/>
                </a:solidFill>
              </a:rPr>
              <a:t>Job performance is still the number one consideration, don’t spread yourself so thin you can’t possibly be doing your job!</a:t>
            </a:r>
          </a:p>
        </p:txBody>
      </p:sp>
      <p:cxnSp>
        <p:nvCxnSpPr>
          <p:cNvPr id="165893" name="AutoShape 5"/>
          <p:cNvCxnSpPr>
            <a:cxnSpLocks noChangeShapeType="1"/>
          </p:cNvCxnSpPr>
          <p:nvPr/>
        </p:nvCxnSpPr>
        <p:spPr bwMode="auto">
          <a:xfrm>
            <a:off x="304800" y="1828800"/>
            <a:ext cx="8458200" cy="0"/>
          </a:xfrm>
          <a:prstGeom prst="straightConnector1">
            <a:avLst/>
          </a:prstGeom>
          <a:noFill/>
          <a:ln w="228600">
            <a:solidFill>
              <a:srgbClr val="0000CC"/>
            </a:solidFill>
            <a:round/>
            <a:headEnd/>
            <a:tailEnd/>
          </a:ln>
          <a:effectLst>
            <a:outerShdw dist="107763" dir="2700000" algn="ctr" rotWithShape="0">
              <a:schemeClr val="bg2"/>
            </a:outerShdw>
          </a:effectLst>
        </p:spPr>
      </p:cxn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type="body" idx="1"/>
          </p:nvPr>
        </p:nvSpPr>
        <p:spPr>
          <a:xfrm>
            <a:off x="152400" y="152400"/>
            <a:ext cx="8686800" cy="5410200"/>
          </a:xfrm>
        </p:spPr>
        <p:txBody>
          <a:bodyPr/>
          <a:lstStyle/>
          <a:p>
            <a:pPr eaLnBrk="1" hangingPunct="1">
              <a:lnSpc>
                <a:spcPct val="90000"/>
              </a:lnSpc>
              <a:defRPr/>
            </a:pPr>
            <a:r>
              <a:rPr lang="en-US" sz="2000" dirty="0" smtClean="0"/>
              <a:t>BUPERINST 1610.10C</a:t>
            </a:r>
          </a:p>
          <a:p>
            <a:pPr lvl="1" eaLnBrk="1" hangingPunct="1">
              <a:lnSpc>
                <a:spcPct val="90000"/>
              </a:lnSpc>
              <a:defRPr/>
            </a:pPr>
            <a:endParaRPr lang="en-US" sz="2000" dirty="0" smtClean="0"/>
          </a:p>
          <a:p>
            <a:pPr lvl="1" eaLnBrk="1" hangingPunct="1">
              <a:lnSpc>
                <a:spcPct val="90000"/>
              </a:lnSpc>
              <a:defRPr/>
            </a:pPr>
            <a:r>
              <a:rPr lang="en-US" sz="1600" dirty="0" smtClean="0"/>
              <a:t>It is mandatory for all </a:t>
            </a:r>
            <a:r>
              <a:rPr lang="en-US" sz="1600" dirty="0" err="1" smtClean="0"/>
              <a:t>evals</a:t>
            </a:r>
            <a:r>
              <a:rPr lang="en-US" sz="1600" dirty="0" smtClean="0"/>
              <a:t> to be submitted to PERS-32 for the members official master file.  Mail to:</a:t>
            </a:r>
          </a:p>
          <a:p>
            <a:pPr lvl="1" eaLnBrk="1" hangingPunct="1">
              <a:lnSpc>
                <a:spcPct val="90000"/>
              </a:lnSpc>
              <a:defRPr/>
            </a:pPr>
            <a:endParaRPr lang="en-US" sz="1600" dirty="0"/>
          </a:p>
          <a:p>
            <a:pPr marL="457200" lvl="1" indent="0" eaLnBrk="1" hangingPunct="1">
              <a:lnSpc>
                <a:spcPct val="90000"/>
              </a:lnSpc>
              <a:buNone/>
              <a:defRPr/>
            </a:pPr>
            <a:r>
              <a:rPr lang="en-US" sz="1600" dirty="0" smtClean="0"/>
              <a:t>      COMMANDER</a:t>
            </a:r>
          </a:p>
          <a:p>
            <a:pPr marL="457200" lvl="1" indent="0" eaLnBrk="1" hangingPunct="1">
              <a:lnSpc>
                <a:spcPct val="90000"/>
              </a:lnSpc>
              <a:buNone/>
              <a:defRPr/>
            </a:pPr>
            <a:r>
              <a:rPr lang="en-US" sz="1600" dirty="0"/>
              <a:t> </a:t>
            </a:r>
            <a:r>
              <a:rPr lang="en-US" sz="1600" dirty="0" smtClean="0"/>
              <a:t>     NAVY PERSONNEL COMMAND PERS 32</a:t>
            </a:r>
          </a:p>
          <a:p>
            <a:pPr marL="457200" lvl="1" indent="0" eaLnBrk="1" hangingPunct="1">
              <a:lnSpc>
                <a:spcPct val="90000"/>
              </a:lnSpc>
              <a:buNone/>
              <a:defRPr/>
            </a:pPr>
            <a:r>
              <a:rPr lang="en-US" sz="1600" dirty="0"/>
              <a:t> </a:t>
            </a:r>
            <a:r>
              <a:rPr lang="en-US" sz="1600" dirty="0" smtClean="0"/>
              <a:t>     5720 INTEGRITY DRIVE </a:t>
            </a:r>
          </a:p>
          <a:p>
            <a:pPr marL="457200" lvl="1" indent="0" eaLnBrk="1" hangingPunct="1">
              <a:lnSpc>
                <a:spcPct val="90000"/>
              </a:lnSpc>
              <a:buNone/>
              <a:defRPr/>
            </a:pPr>
            <a:r>
              <a:rPr lang="en-US" sz="1600" dirty="0"/>
              <a:t> </a:t>
            </a:r>
            <a:r>
              <a:rPr lang="en-US" sz="1600" dirty="0" smtClean="0"/>
              <a:t>     MILLINGTON TN 38055-3200</a:t>
            </a:r>
          </a:p>
          <a:p>
            <a:pPr marL="457200" lvl="1" indent="0" eaLnBrk="1" hangingPunct="1">
              <a:lnSpc>
                <a:spcPct val="90000"/>
              </a:lnSpc>
              <a:buNone/>
              <a:defRPr/>
            </a:pPr>
            <a:endParaRPr lang="en-US" sz="1600" dirty="0" smtClean="0"/>
          </a:p>
          <a:p>
            <a:pPr lvl="1" eaLnBrk="1" hangingPunct="1">
              <a:lnSpc>
                <a:spcPct val="90000"/>
              </a:lnSpc>
              <a:defRPr/>
            </a:pPr>
            <a:r>
              <a:rPr lang="en-US" sz="1600" dirty="0" smtClean="0"/>
              <a:t>Sub-categorization of block 21 mandatory of anyone with an approved resignation or retirement/transfer to fleet reserve.</a:t>
            </a:r>
          </a:p>
          <a:p>
            <a:pPr lvl="1" eaLnBrk="1" hangingPunct="1">
              <a:lnSpc>
                <a:spcPct val="90000"/>
              </a:lnSpc>
              <a:defRPr/>
            </a:pPr>
            <a:r>
              <a:rPr lang="en-US" sz="1600" dirty="0" smtClean="0"/>
              <a:t>Restrictions on the comments section.</a:t>
            </a:r>
          </a:p>
          <a:p>
            <a:pPr lvl="1" eaLnBrk="1" hangingPunct="1">
              <a:lnSpc>
                <a:spcPct val="90000"/>
              </a:lnSpc>
              <a:defRPr/>
            </a:pPr>
            <a:r>
              <a:rPr lang="en-US" sz="1600" dirty="0" smtClean="0"/>
              <a:t>NAVPERS may receive non-adverse reports when the reporting senior certifies in the signature  block “certified, copy provided”. Command shall not send copy if signed later. Vice (unsigned advance copies)</a:t>
            </a:r>
          </a:p>
          <a:p>
            <a:pPr lvl="1" eaLnBrk="1" hangingPunct="1">
              <a:lnSpc>
                <a:spcPct val="90000"/>
              </a:lnSpc>
              <a:defRPr/>
            </a:pPr>
            <a:r>
              <a:rPr lang="en-US" sz="1600" dirty="0" smtClean="0"/>
              <a:t>Closeout (promotion/frocking) for E1-E5 </a:t>
            </a:r>
            <a:r>
              <a:rPr lang="en-US" sz="1600" dirty="0" smtClean="0"/>
              <a:t>are not </a:t>
            </a:r>
            <a:r>
              <a:rPr lang="en-US" sz="1600" dirty="0" smtClean="0"/>
              <a:t>required except when </a:t>
            </a:r>
            <a:r>
              <a:rPr lang="en-US" sz="1600" dirty="0" smtClean="0"/>
              <a:t>the date gap would go </a:t>
            </a:r>
            <a:r>
              <a:rPr lang="en-US" sz="1600" dirty="0" smtClean="0"/>
              <a:t>over 15 months. See Chapter 3 page 5 paragraphs a and b for further explanation.</a:t>
            </a:r>
          </a:p>
          <a:p>
            <a:pPr lvl="1" eaLnBrk="1" hangingPunct="1">
              <a:lnSpc>
                <a:spcPct val="90000"/>
              </a:lnSpc>
              <a:defRPr/>
            </a:pPr>
            <a:r>
              <a:rPr lang="en-US" sz="1600" dirty="0" smtClean="0"/>
              <a:t>Comment required in block 43 on retention efforts on members in leadership positions (block 29 title…)</a:t>
            </a:r>
          </a:p>
          <a:p>
            <a:pPr lvl="1" eaLnBrk="1" hangingPunct="1">
              <a:lnSpc>
                <a:spcPct val="90000"/>
              </a:lnSpc>
              <a:defRPr/>
            </a:pPr>
            <a:r>
              <a:rPr lang="en-US" sz="1600" dirty="0" smtClean="0"/>
              <a:t>Reporting </a:t>
            </a:r>
            <a:r>
              <a:rPr lang="en-US" sz="1600" dirty="0" smtClean="0"/>
              <a:t>senior is </a:t>
            </a:r>
            <a:r>
              <a:rPr lang="en-US" sz="1600" dirty="0" smtClean="0"/>
              <a:t>required to add summary group average on all </a:t>
            </a:r>
            <a:r>
              <a:rPr lang="en-US" sz="1600" dirty="0" err="1" smtClean="0"/>
              <a:t>evals</a:t>
            </a:r>
            <a:r>
              <a:rPr lang="en-US" sz="1600" dirty="0" smtClean="0"/>
              <a:t>.</a:t>
            </a:r>
          </a:p>
          <a:p>
            <a:pPr lvl="1" eaLnBrk="1" hangingPunct="1">
              <a:lnSpc>
                <a:spcPct val="90000"/>
              </a:lnSpc>
              <a:defRPr/>
            </a:pPr>
            <a:r>
              <a:rPr lang="en-US" sz="1600" b="1" dirty="0" smtClean="0"/>
              <a:t>Individuals prohibited from writing their own report. Allowed to submit an input.</a:t>
            </a:r>
          </a:p>
          <a:p>
            <a:pPr lvl="1" eaLnBrk="1" hangingPunct="1">
              <a:lnSpc>
                <a:spcPct val="90000"/>
              </a:lnSpc>
              <a:defRPr/>
            </a:pPr>
            <a:r>
              <a:rPr lang="en-US" sz="1600" dirty="0" smtClean="0"/>
              <a:t>E6 authorized to be designated as the rater or senior rater on E4 and below </a:t>
            </a:r>
            <a:r>
              <a:rPr lang="en-US" sz="1600" dirty="0" err="1" smtClean="0"/>
              <a:t>evals</a:t>
            </a:r>
            <a:r>
              <a:rPr lang="en-US" sz="1600" dirty="0" smtClean="0"/>
              <a:t>.</a:t>
            </a:r>
          </a:p>
          <a:p>
            <a:pPr lvl="1" eaLnBrk="1" hangingPunct="1">
              <a:lnSpc>
                <a:spcPct val="90000"/>
              </a:lnSpc>
              <a:defRPr/>
            </a:pPr>
            <a:endParaRPr lang="en-US" sz="1600" dirty="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2"/>
          <p:cNvSpPr>
            <a:spLocks noGrp="1" noChangeArrowheads="1"/>
          </p:cNvSpPr>
          <p:nvPr>
            <p:ph type="body" idx="1"/>
          </p:nvPr>
        </p:nvSpPr>
        <p:spPr>
          <a:xfrm>
            <a:off x="152400" y="1981200"/>
            <a:ext cx="8686800" cy="4114800"/>
          </a:xfrm>
        </p:spPr>
        <p:txBody>
          <a:bodyPr/>
          <a:lstStyle/>
          <a:p>
            <a:pPr>
              <a:lnSpc>
                <a:spcPct val="80000"/>
              </a:lnSpc>
              <a:defRPr/>
            </a:pPr>
            <a:endParaRPr lang="en-US" sz="2800" smtClean="0"/>
          </a:p>
          <a:p>
            <a:pPr>
              <a:lnSpc>
                <a:spcPct val="80000"/>
              </a:lnSpc>
              <a:buClr>
                <a:schemeClr val="accent2"/>
              </a:buClr>
              <a:buFont typeface="Webdings" pitchFamily="18" charset="2"/>
              <a:buChar char="="/>
              <a:defRPr/>
            </a:pPr>
            <a:r>
              <a:rPr lang="en-US" sz="2000" b="1" smtClean="0"/>
              <a:t>  </a:t>
            </a:r>
            <a:r>
              <a:rPr lang="en-US" sz="2000" b="1" smtClean="0">
                <a:solidFill>
                  <a:schemeClr val="tx2"/>
                </a:solidFill>
              </a:rPr>
              <a:t>“NOTHING” CAN EVER BE A SUBSTITUTE FOR SUSTAINED SUPERIOR PERFORMANCE AND BREAKING OUT FROM YOUR PEERS (in more than just numerical rankings)</a:t>
            </a:r>
          </a:p>
          <a:p>
            <a:pPr>
              <a:lnSpc>
                <a:spcPct val="80000"/>
              </a:lnSpc>
              <a:buClr>
                <a:schemeClr val="accent2"/>
              </a:buClr>
              <a:buFont typeface="Webdings" pitchFamily="18" charset="2"/>
              <a:buChar char="="/>
              <a:defRPr/>
            </a:pPr>
            <a:r>
              <a:rPr lang="en-US" sz="2000" b="1" smtClean="0">
                <a:solidFill>
                  <a:schemeClr val="tx2"/>
                </a:solidFill>
              </a:rPr>
              <a:t>Keep in mind that your record is reviewed primarily by MCPO’s.  They get it, been there, done that. Ensure write-ups say what you did in precise facts.  Flowery write-ups and big words are not impressive, they are distracters.</a:t>
            </a:r>
          </a:p>
          <a:p>
            <a:pPr>
              <a:lnSpc>
                <a:spcPct val="80000"/>
              </a:lnSpc>
              <a:buClr>
                <a:schemeClr val="accent2"/>
              </a:buClr>
              <a:buFont typeface="Webdings" pitchFamily="18" charset="2"/>
              <a:buChar char="="/>
              <a:defRPr/>
            </a:pPr>
            <a:r>
              <a:rPr lang="en-US" sz="2000" b="1" smtClean="0">
                <a:solidFill>
                  <a:schemeClr val="tx2"/>
                </a:solidFill>
              </a:rPr>
              <a:t>If you feel someone isn’t pulling their weight and don’t want them promoted.  Then say so! Board members go by what the record says.  They don’t grade by personal knowledge.  The Sailor the grade is the Sailor you documented, and HOW you documented it.</a:t>
            </a:r>
          </a:p>
          <a:p>
            <a:pPr>
              <a:lnSpc>
                <a:spcPct val="80000"/>
              </a:lnSpc>
              <a:buClr>
                <a:schemeClr val="accent2"/>
              </a:buClr>
              <a:buFont typeface="Webdings" pitchFamily="18" charset="2"/>
              <a:buChar char="="/>
              <a:defRPr/>
            </a:pPr>
            <a:endParaRPr lang="en-US" sz="2000" smtClean="0">
              <a:solidFill>
                <a:schemeClr val="tx2"/>
              </a:solidFill>
            </a:endParaRPr>
          </a:p>
        </p:txBody>
      </p:sp>
      <p:cxnSp>
        <p:nvCxnSpPr>
          <p:cNvPr id="166915" name="AutoShape 3"/>
          <p:cNvCxnSpPr>
            <a:cxnSpLocks noChangeShapeType="1"/>
          </p:cNvCxnSpPr>
          <p:nvPr/>
        </p:nvCxnSpPr>
        <p:spPr bwMode="auto">
          <a:xfrm>
            <a:off x="304800" y="1828800"/>
            <a:ext cx="8458200" cy="0"/>
          </a:xfrm>
          <a:prstGeom prst="straightConnector1">
            <a:avLst/>
          </a:prstGeom>
          <a:noFill/>
          <a:ln w="228600">
            <a:solidFill>
              <a:srgbClr val="0000CC"/>
            </a:solidFill>
            <a:round/>
            <a:headEnd/>
            <a:tailEnd/>
          </a:ln>
          <a:effectLst>
            <a:outerShdw dist="107763" dir="2700000" algn="ctr" rotWithShape="0">
              <a:schemeClr val="bg2"/>
            </a:outerShdw>
          </a:effectLst>
        </p:spPr>
      </p:cxnSp>
      <p:sp>
        <p:nvSpPr>
          <p:cNvPr id="166916" name="Rectangle 4"/>
          <p:cNvSpPr>
            <a:spLocks noGrp="1" noChangeArrowheads="1"/>
          </p:cNvSpPr>
          <p:nvPr>
            <p:ph type="title"/>
          </p:nvPr>
        </p:nvSpPr>
        <p:spPr>
          <a:xfrm>
            <a:off x="228600" y="609600"/>
            <a:ext cx="8610600" cy="1143000"/>
          </a:xfrm>
        </p:spPr>
        <p:txBody>
          <a:bodyPr/>
          <a:lstStyle/>
          <a:p>
            <a:pPr>
              <a:defRPr/>
            </a:pPr>
            <a:r>
              <a:rPr lang="en-US"/>
              <a:t>Personal Professional</a:t>
            </a:r>
            <a:br>
              <a:rPr lang="en-US"/>
            </a:br>
            <a:r>
              <a:rPr lang="en-US"/>
              <a:t> Development</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1026"/>
          <p:cNvSpPr>
            <a:spLocks noGrp="1" noChangeArrowheads="1"/>
          </p:cNvSpPr>
          <p:nvPr>
            <p:ph type="body" idx="1"/>
          </p:nvPr>
        </p:nvSpPr>
        <p:spPr>
          <a:xfrm>
            <a:off x="381000" y="2057400"/>
            <a:ext cx="8458200" cy="4114800"/>
          </a:xfrm>
        </p:spPr>
        <p:txBody>
          <a:bodyPr/>
          <a:lstStyle/>
          <a:p>
            <a:pPr algn="ctr">
              <a:lnSpc>
                <a:spcPct val="80000"/>
              </a:lnSpc>
              <a:buClr>
                <a:schemeClr val="accent2"/>
              </a:buClr>
              <a:buFont typeface="Webdings" pitchFamily="18" charset="2"/>
              <a:buChar char=" "/>
              <a:defRPr/>
            </a:pPr>
            <a:endParaRPr lang="en-US" sz="2800" b="1" dirty="0" smtClean="0"/>
          </a:p>
          <a:p>
            <a:pPr algn="ctr">
              <a:lnSpc>
                <a:spcPct val="80000"/>
              </a:lnSpc>
              <a:buClr>
                <a:schemeClr val="accent2"/>
              </a:buClr>
              <a:buFont typeface="Webdings" pitchFamily="18" charset="2"/>
              <a:buChar char=" "/>
              <a:defRPr/>
            </a:pPr>
            <a:r>
              <a:rPr lang="en-US" sz="2800" b="1" dirty="0" smtClean="0">
                <a:solidFill>
                  <a:schemeClr val="accent2"/>
                </a:solidFill>
              </a:rPr>
              <a:t>PRIMARY CONCERNS</a:t>
            </a:r>
          </a:p>
          <a:p>
            <a:pPr algn="ctr">
              <a:lnSpc>
                <a:spcPct val="80000"/>
              </a:lnSpc>
              <a:buClr>
                <a:schemeClr val="accent2"/>
              </a:buClr>
              <a:buFont typeface="Webdings" pitchFamily="18" charset="2"/>
              <a:buChar char=" "/>
              <a:defRPr/>
            </a:pPr>
            <a:endParaRPr lang="en-US" sz="2000" b="1" dirty="0" smtClean="0">
              <a:solidFill>
                <a:schemeClr val="accent2"/>
              </a:solidFill>
            </a:endParaRPr>
          </a:p>
          <a:p>
            <a:pPr>
              <a:lnSpc>
                <a:spcPct val="80000"/>
              </a:lnSpc>
              <a:buClr>
                <a:schemeClr val="accent2"/>
              </a:buClr>
              <a:buFont typeface="Webdings" pitchFamily="18" charset="2"/>
              <a:buChar char="="/>
              <a:defRPr/>
            </a:pPr>
            <a:r>
              <a:rPr lang="en-US" sz="2000" dirty="0" smtClean="0">
                <a:solidFill>
                  <a:schemeClr val="tx2"/>
                </a:solidFill>
              </a:rPr>
              <a:t>LEADERSHIP (in command and rate/position per block #29)  If it is in block #29, better discuss the cause and effect accomplishment on the back write up.</a:t>
            </a:r>
          </a:p>
          <a:p>
            <a:pPr>
              <a:lnSpc>
                <a:spcPct val="80000"/>
              </a:lnSpc>
              <a:buClr>
                <a:schemeClr val="accent2"/>
              </a:buClr>
              <a:buFont typeface="Webdings" pitchFamily="18" charset="2"/>
              <a:buChar char="="/>
              <a:defRPr/>
            </a:pPr>
            <a:r>
              <a:rPr lang="en-US" sz="2000" dirty="0" smtClean="0">
                <a:solidFill>
                  <a:schemeClr val="tx2"/>
                </a:solidFill>
              </a:rPr>
              <a:t>TOUGH ASSIGNMENTS.  Look for it, don’t wait for it.</a:t>
            </a:r>
          </a:p>
          <a:p>
            <a:pPr>
              <a:lnSpc>
                <a:spcPct val="80000"/>
              </a:lnSpc>
              <a:buClr>
                <a:schemeClr val="accent2"/>
              </a:buClr>
              <a:buFont typeface="Webdings" pitchFamily="18" charset="2"/>
              <a:buChar char="="/>
              <a:defRPr/>
            </a:pPr>
            <a:r>
              <a:rPr lang="en-US" sz="2000" dirty="0" smtClean="0">
                <a:solidFill>
                  <a:schemeClr val="tx2"/>
                </a:solidFill>
              </a:rPr>
              <a:t>INCREASED RESPONSIBILITY</a:t>
            </a:r>
          </a:p>
          <a:p>
            <a:pPr>
              <a:lnSpc>
                <a:spcPct val="80000"/>
              </a:lnSpc>
              <a:buClr>
                <a:schemeClr val="accent2"/>
              </a:buClr>
              <a:buFont typeface="Webdings" pitchFamily="18" charset="2"/>
              <a:buChar char="="/>
              <a:defRPr/>
            </a:pPr>
            <a:r>
              <a:rPr lang="en-US" sz="2000" dirty="0" smtClean="0">
                <a:solidFill>
                  <a:schemeClr val="tx2"/>
                </a:solidFill>
              </a:rPr>
              <a:t>SAILORIZATION (if your Sailors succeed, you succeed).</a:t>
            </a:r>
          </a:p>
          <a:p>
            <a:pPr>
              <a:lnSpc>
                <a:spcPct val="80000"/>
              </a:lnSpc>
              <a:buClr>
                <a:schemeClr val="accent2"/>
              </a:buClr>
              <a:buFont typeface="Webdings" pitchFamily="18" charset="2"/>
              <a:buChar char="="/>
              <a:defRPr/>
            </a:pPr>
            <a:r>
              <a:rPr lang="en-US" sz="2000" dirty="0" smtClean="0">
                <a:solidFill>
                  <a:schemeClr val="tx2"/>
                </a:solidFill>
              </a:rPr>
              <a:t>COMMAND/COMMUNITY INVOLVEMENT </a:t>
            </a:r>
          </a:p>
          <a:p>
            <a:pPr>
              <a:lnSpc>
                <a:spcPct val="80000"/>
              </a:lnSpc>
              <a:buClr>
                <a:schemeClr val="accent2"/>
              </a:buClr>
              <a:buFont typeface="Webdings" pitchFamily="18" charset="2"/>
              <a:buNone/>
              <a:defRPr/>
            </a:pPr>
            <a:r>
              <a:rPr lang="en-US" sz="2000" dirty="0" smtClean="0">
                <a:solidFill>
                  <a:schemeClr val="tx2"/>
                </a:solidFill>
              </a:rPr>
              <a:t>    (</a:t>
            </a:r>
            <a:r>
              <a:rPr lang="en-US" sz="2000" dirty="0" smtClean="0">
                <a:solidFill>
                  <a:schemeClr val="tx2"/>
                </a:solidFill>
              </a:rPr>
              <a:t>if not able due to mission, then say so, and back it up, but choose wording wisely. Hard to say why, for a whole report period, this could not be done)</a:t>
            </a:r>
          </a:p>
          <a:p>
            <a:pPr>
              <a:lnSpc>
                <a:spcPct val="80000"/>
              </a:lnSpc>
              <a:buClr>
                <a:schemeClr val="accent2"/>
              </a:buClr>
              <a:buFont typeface="Webdings" pitchFamily="18" charset="2"/>
              <a:buNone/>
              <a:defRPr/>
            </a:pPr>
            <a:endParaRPr lang="en-US" sz="2000" dirty="0" smtClean="0">
              <a:solidFill>
                <a:schemeClr val="tx2"/>
              </a:solidFill>
            </a:endParaRPr>
          </a:p>
          <a:p>
            <a:pPr>
              <a:lnSpc>
                <a:spcPct val="80000"/>
              </a:lnSpc>
              <a:buClr>
                <a:schemeClr val="accent2"/>
              </a:buClr>
              <a:buFont typeface="Webdings" pitchFamily="18" charset="2"/>
              <a:buChar char="="/>
              <a:defRPr/>
            </a:pPr>
            <a:endParaRPr lang="en-US" sz="2000" b="1" dirty="0" smtClean="0">
              <a:solidFill>
                <a:schemeClr val="tx2"/>
              </a:solidFill>
            </a:endParaRPr>
          </a:p>
        </p:txBody>
      </p:sp>
      <p:cxnSp>
        <p:nvCxnSpPr>
          <p:cNvPr id="167939" name="AutoShape 1027"/>
          <p:cNvCxnSpPr>
            <a:cxnSpLocks noChangeShapeType="1"/>
          </p:cNvCxnSpPr>
          <p:nvPr/>
        </p:nvCxnSpPr>
        <p:spPr bwMode="auto">
          <a:xfrm>
            <a:off x="304800" y="1828800"/>
            <a:ext cx="8458200" cy="0"/>
          </a:xfrm>
          <a:prstGeom prst="straightConnector1">
            <a:avLst/>
          </a:prstGeom>
          <a:noFill/>
          <a:ln w="228600">
            <a:solidFill>
              <a:srgbClr val="0000CC"/>
            </a:solidFill>
            <a:round/>
            <a:headEnd/>
            <a:tailEnd/>
          </a:ln>
          <a:effectLst>
            <a:outerShdw dist="107763" dir="2700000" algn="ctr" rotWithShape="0">
              <a:schemeClr val="bg2"/>
            </a:outerShdw>
          </a:effectLst>
        </p:spPr>
      </p:cxnSp>
      <p:sp>
        <p:nvSpPr>
          <p:cNvPr id="167940" name="Rectangle 1028"/>
          <p:cNvSpPr>
            <a:spLocks noGrp="1" noChangeArrowheads="1"/>
          </p:cNvSpPr>
          <p:nvPr>
            <p:ph type="title"/>
          </p:nvPr>
        </p:nvSpPr>
        <p:spPr>
          <a:xfrm>
            <a:off x="228600" y="609600"/>
            <a:ext cx="8610600" cy="1143000"/>
          </a:xfrm>
        </p:spPr>
        <p:txBody>
          <a:bodyPr/>
          <a:lstStyle/>
          <a:p>
            <a:pPr>
              <a:defRPr/>
            </a:pPr>
            <a:r>
              <a:rPr lang="en-US"/>
              <a:t>Personal Professional </a:t>
            </a:r>
            <a:br>
              <a:rPr lang="en-US"/>
            </a:br>
            <a:r>
              <a:rPr lang="en-US"/>
              <a:t>Development</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524000" y="152400"/>
            <a:ext cx="6096000" cy="762000"/>
          </a:xfrm>
        </p:spPr>
        <p:txBody>
          <a:bodyPr/>
          <a:lstStyle/>
          <a:p>
            <a:pPr>
              <a:defRPr/>
            </a:pPr>
            <a:r>
              <a:rPr lang="en-US" smtClean="0"/>
              <a:t>Common Observations</a:t>
            </a:r>
          </a:p>
        </p:txBody>
      </p:sp>
      <p:sp>
        <p:nvSpPr>
          <p:cNvPr id="12291" name="Rectangle 3"/>
          <p:cNvSpPr>
            <a:spLocks noGrp="1" noChangeArrowheads="1"/>
          </p:cNvSpPr>
          <p:nvPr>
            <p:ph type="body" idx="1"/>
          </p:nvPr>
        </p:nvSpPr>
        <p:spPr>
          <a:xfrm>
            <a:off x="381000" y="990600"/>
            <a:ext cx="8458200" cy="5410200"/>
          </a:xfrm>
        </p:spPr>
        <p:txBody>
          <a:bodyPr/>
          <a:lstStyle/>
          <a:p>
            <a:pPr>
              <a:spcBef>
                <a:spcPct val="0"/>
              </a:spcBef>
              <a:buClrTx/>
              <a:defRPr/>
            </a:pPr>
            <a:r>
              <a:rPr lang="en-US" sz="2400" b="1" smtClean="0">
                <a:solidFill>
                  <a:schemeClr val="tx2"/>
                </a:solidFill>
              </a:rPr>
              <a:t>If a stellar Sailor and not an EP due to quota limitation, explain in write up. P/MP gets selected too.</a:t>
            </a:r>
          </a:p>
          <a:p>
            <a:pPr>
              <a:spcBef>
                <a:spcPct val="0"/>
              </a:spcBef>
              <a:buClrTx/>
              <a:defRPr/>
            </a:pPr>
            <a:r>
              <a:rPr lang="en-US" sz="2400" b="1" smtClean="0">
                <a:solidFill>
                  <a:schemeClr val="tx2"/>
                </a:solidFill>
              </a:rPr>
              <a:t>Block #29 needs to be addressed in back write up</a:t>
            </a:r>
          </a:p>
          <a:p>
            <a:pPr>
              <a:spcBef>
                <a:spcPct val="0"/>
              </a:spcBef>
              <a:buClrTx/>
              <a:defRPr/>
            </a:pPr>
            <a:r>
              <a:rPr lang="en-US" sz="2400" b="1" smtClean="0">
                <a:solidFill>
                  <a:schemeClr val="tx2"/>
                </a:solidFill>
              </a:rPr>
              <a:t>Keep it simple. Approved navy acronyms ok, not your secret squirrel rate specific one.</a:t>
            </a:r>
          </a:p>
          <a:p>
            <a:pPr>
              <a:spcBef>
                <a:spcPct val="0"/>
              </a:spcBef>
              <a:buClrTx/>
              <a:defRPr/>
            </a:pPr>
            <a:r>
              <a:rPr lang="en-US" sz="2400" b="1" smtClean="0">
                <a:solidFill>
                  <a:schemeClr val="tx2"/>
                </a:solidFill>
              </a:rPr>
              <a:t>Combine thoughts were you can</a:t>
            </a:r>
          </a:p>
          <a:p>
            <a:pPr>
              <a:spcBef>
                <a:spcPct val="0"/>
              </a:spcBef>
              <a:buClrTx/>
              <a:defRPr/>
            </a:pPr>
            <a:r>
              <a:rPr lang="en-US" sz="2400" b="1" smtClean="0">
                <a:solidFill>
                  <a:schemeClr val="tx2"/>
                </a:solidFill>
              </a:rPr>
              <a:t>Each eval should springboard off the last</a:t>
            </a:r>
          </a:p>
          <a:p>
            <a:pPr>
              <a:spcBef>
                <a:spcPct val="0"/>
              </a:spcBef>
              <a:buClrTx/>
              <a:defRPr/>
            </a:pPr>
            <a:r>
              <a:rPr lang="en-US" sz="2400" b="1" smtClean="0">
                <a:solidFill>
                  <a:schemeClr val="tx2"/>
                </a:solidFill>
              </a:rPr>
              <a:t>Don’t repeat adjectives each eval.  Says the Reporting Senior can’t think of anything better to say about you or your report period accelerated performance.</a:t>
            </a:r>
          </a:p>
          <a:p>
            <a:pPr>
              <a:spcBef>
                <a:spcPct val="0"/>
              </a:spcBef>
              <a:buClrTx/>
              <a:defRPr/>
            </a:pPr>
            <a:r>
              <a:rPr lang="en-US" sz="2400" b="1" smtClean="0">
                <a:solidFill>
                  <a:schemeClr val="tx2"/>
                </a:solidFill>
              </a:rPr>
              <a:t>No need to use gender (he/she) or name.  Boards don’ t look at gender, and, they know who the candidate is, they were assigned a package and it has the name all over it.  Save the valuable space.</a:t>
            </a:r>
          </a:p>
          <a:p>
            <a:pPr>
              <a:buFontTx/>
              <a:buNone/>
              <a:defRPr/>
            </a:pPr>
            <a:endParaRPr lang="en-US" sz="2400" b="1" smtClean="0">
              <a:solidFill>
                <a:schemeClr val="tx2"/>
              </a:solidFill>
            </a:endParaRPr>
          </a:p>
          <a:p>
            <a:pPr lvl="1">
              <a:defRPr/>
            </a:pPr>
            <a:endParaRPr lang="en-US" sz="2400" smtClean="0"/>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Grp="1" noChangeArrowheads="1"/>
          </p:cNvSpPr>
          <p:nvPr>
            <p:ph type="title"/>
          </p:nvPr>
        </p:nvSpPr>
        <p:spPr>
          <a:xfrm>
            <a:off x="1600200" y="0"/>
            <a:ext cx="6096000" cy="1143000"/>
          </a:xfrm>
        </p:spPr>
        <p:txBody>
          <a:bodyPr/>
          <a:lstStyle/>
          <a:p>
            <a:pPr>
              <a:defRPr/>
            </a:pPr>
            <a:r>
              <a:rPr lang="en-US" smtClean="0"/>
              <a:t>Common Observations</a:t>
            </a:r>
          </a:p>
        </p:txBody>
      </p:sp>
      <p:sp>
        <p:nvSpPr>
          <p:cNvPr id="184323" name="Rectangle 3"/>
          <p:cNvSpPr>
            <a:spLocks noGrp="1" noChangeArrowheads="1"/>
          </p:cNvSpPr>
          <p:nvPr>
            <p:ph type="body" idx="1"/>
          </p:nvPr>
        </p:nvSpPr>
        <p:spPr>
          <a:xfrm>
            <a:off x="609600" y="990600"/>
            <a:ext cx="7772400" cy="5486400"/>
          </a:xfrm>
        </p:spPr>
        <p:txBody>
          <a:bodyPr/>
          <a:lstStyle/>
          <a:p>
            <a:pPr lvl="1">
              <a:defRPr/>
            </a:pPr>
            <a:r>
              <a:rPr lang="en-US" sz="2400" smtClean="0">
                <a:solidFill>
                  <a:schemeClr val="tx2"/>
                </a:solidFill>
              </a:rPr>
              <a:t>Use impact statement and use them early in the write-up. Get the boards attention early.</a:t>
            </a:r>
          </a:p>
          <a:p>
            <a:pPr lvl="1">
              <a:defRPr/>
            </a:pPr>
            <a:r>
              <a:rPr lang="en-US" sz="2400" smtClean="0">
                <a:solidFill>
                  <a:schemeClr val="tx2"/>
                </a:solidFill>
              </a:rPr>
              <a:t>Having white spaces in an evaluation is </a:t>
            </a:r>
            <a:r>
              <a:rPr lang="en-US" sz="2400" u="sng" smtClean="0">
                <a:solidFill>
                  <a:schemeClr val="tx2"/>
                </a:solidFill>
              </a:rPr>
              <a:t>not a bad thing.</a:t>
            </a:r>
            <a:r>
              <a:rPr lang="en-US" sz="2400" smtClean="0">
                <a:solidFill>
                  <a:schemeClr val="tx2"/>
                </a:solidFill>
              </a:rPr>
              <a:t>  Its not quantity of the eval but the quality of the eval.  Impact statement with meaningful bullets count most in the assessment.</a:t>
            </a:r>
          </a:p>
          <a:p>
            <a:pPr lvl="1">
              <a:defRPr/>
            </a:pPr>
            <a:r>
              <a:rPr lang="en-US" sz="2400" smtClean="0">
                <a:solidFill>
                  <a:schemeClr val="tx2"/>
                </a:solidFill>
              </a:rPr>
              <a:t>Comment heavily on leadership qualities.  Include the number of personnel supervised and if the individual is filling a higher ranking billet.</a:t>
            </a:r>
          </a:p>
          <a:p>
            <a:pPr lvl="1">
              <a:defRPr/>
            </a:pPr>
            <a:r>
              <a:rPr lang="en-US" sz="2400" smtClean="0">
                <a:solidFill>
                  <a:schemeClr val="tx2"/>
                </a:solidFill>
              </a:rPr>
              <a:t>If a person can’t have a good sea/shore rotation, need to explain why the individual is heavy on shore duty. And do this up front.</a:t>
            </a:r>
          </a:p>
          <a:p>
            <a:pPr lvl="1">
              <a:defRPr/>
            </a:pPr>
            <a:r>
              <a:rPr lang="en-US" sz="2400" smtClean="0">
                <a:solidFill>
                  <a:schemeClr val="tx2"/>
                </a:solidFill>
              </a:rPr>
              <a:t>Be very clear on your top performers and break them out everyway you can.</a:t>
            </a:r>
          </a:p>
          <a:p>
            <a:pPr lvl="1">
              <a:defRPr/>
            </a:pPr>
            <a:endParaRPr lang="en-US" smtClean="0">
              <a:solidFill>
                <a:schemeClr val="tx2"/>
              </a:solidFill>
            </a:endParaRPr>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1524000" y="304800"/>
            <a:ext cx="6096000" cy="1143000"/>
          </a:xfrm>
        </p:spPr>
        <p:txBody>
          <a:bodyPr/>
          <a:lstStyle/>
          <a:p>
            <a:pPr>
              <a:defRPr/>
            </a:pPr>
            <a:r>
              <a:rPr lang="en-US" dirty="0"/>
              <a:t>Silver Bullets</a:t>
            </a:r>
          </a:p>
        </p:txBody>
      </p:sp>
      <p:sp>
        <p:nvSpPr>
          <p:cNvPr id="36867" name="Rectangle 3"/>
          <p:cNvSpPr>
            <a:spLocks noGrp="1" noChangeArrowheads="1"/>
          </p:cNvSpPr>
          <p:nvPr>
            <p:ph type="body" idx="1"/>
          </p:nvPr>
        </p:nvSpPr>
        <p:spPr>
          <a:xfrm>
            <a:off x="685800" y="1371600"/>
            <a:ext cx="7772400" cy="4648200"/>
          </a:xfrm>
        </p:spPr>
        <p:txBody>
          <a:bodyPr/>
          <a:lstStyle/>
          <a:p>
            <a:pPr>
              <a:lnSpc>
                <a:spcPct val="90000"/>
              </a:lnSpc>
              <a:defRPr/>
            </a:pPr>
            <a:r>
              <a:rPr lang="en-US" sz="2400" smtClean="0">
                <a:solidFill>
                  <a:schemeClr val="tx2"/>
                </a:solidFill>
              </a:rPr>
              <a:t>Perform at the next level and make sure it is documented in your evaluations.  Selections have been shown based on the potential seen in the evaluations, not on how many collaterals you have or how funny you are, but a balance of engagement and potential.  </a:t>
            </a:r>
          </a:p>
          <a:p>
            <a:pPr>
              <a:lnSpc>
                <a:spcPct val="90000"/>
              </a:lnSpc>
              <a:defRPr/>
            </a:pPr>
            <a:endParaRPr lang="en-US" sz="2400" smtClean="0">
              <a:solidFill>
                <a:schemeClr val="tx2"/>
              </a:solidFill>
            </a:endParaRPr>
          </a:p>
          <a:p>
            <a:pPr>
              <a:lnSpc>
                <a:spcPct val="90000"/>
              </a:lnSpc>
              <a:defRPr/>
            </a:pPr>
            <a:r>
              <a:rPr lang="en-US" sz="2400" smtClean="0">
                <a:solidFill>
                  <a:schemeClr val="tx2"/>
                </a:solidFill>
              </a:rPr>
              <a:t>Make sure the evaluations are written </a:t>
            </a:r>
            <a:r>
              <a:rPr lang="en-US" sz="2400" u="sng" smtClean="0">
                <a:solidFill>
                  <a:schemeClr val="tx2"/>
                </a:solidFill>
              </a:rPr>
              <a:t>to the board not to the member</a:t>
            </a:r>
            <a:r>
              <a:rPr lang="en-US" sz="2400" smtClean="0">
                <a:solidFill>
                  <a:schemeClr val="tx2"/>
                </a:solidFill>
              </a:rPr>
              <a:t>.  And, in past tense.  Include the things that show the potential to succeed at the next level.  Recommendations for CPO etc in the write up are critical</a:t>
            </a:r>
          </a:p>
          <a:p>
            <a:pPr>
              <a:lnSpc>
                <a:spcPct val="90000"/>
              </a:lnSpc>
              <a:defRPr/>
            </a:pPr>
            <a:endParaRPr lang="en-US" sz="2800" smtClean="0">
              <a:solidFill>
                <a:schemeClr val="tx2"/>
              </a:solidFill>
            </a:endParaRPr>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2"/>
          <p:cNvSpPr>
            <a:spLocks noGrp="1" noChangeArrowheads="1"/>
          </p:cNvSpPr>
          <p:nvPr>
            <p:ph type="title"/>
          </p:nvPr>
        </p:nvSpPr>
        <p:spPr>
          <a:xfrm>
            <a:off x="381000" y="304800"/>
            <a:ext cx="8229600" cy="838200"/>
          </a:xfrm>
        </p:spPr>
        <p:txBody>
          <a:bodyPr/>
          <a:lstStyle/>
          <a:p>
            <a:pPr>
              <a:defRPr/>
            </a:pPr>
            <a:r>
              <a:rPr lang="en-US" dirty="0"/>
              <a:t>Final Notes</a:t>
            </a:r>
          </a:p>
        </p:txBody>
      </p:sp>
      <p:sp>
        <p:nvSpPr>
          <p:cNvPr id="171011" name="Rectangle 3"/>
          <p:cNvSpPr>
            <a:spLocks noGrp="1" noChangeArrowheads="1"/>
          </p:cNvSpPr>
          <p:nvPr>
            <p:ph type="body" idx="1"/>
          </p:nvPr>
        </p:nvSpPr>
        <p:spPr>
          <a:xfrm>
            <a:off x="609600" y="1524000"/>
            <a:ext cx="7772400" cy="5029200"/>
          </a:xfrm>
        </p:spPr>
        <p:txBody>
          <a:bodyPr/>
          <a:lstStyle/>
          <a:p>
            <a:pPr>
              <a:buClr>
                <a:schemeClr val="tx1"/>
              </a:buClr>
              <a:buFontTx/>
              <a:buChar char=" "/>
              <a:defRPr/>
            </a:pPr>
            <a:r>
              <a:rPr lang="en-US" sz="2400" b="1" dirty="0" smtClean="0">
                <a:solidFill>
                  <a:schemeClr val="tx2"/>
                </a:solidFill>
              </a:rPr>
              <a:t>REPORTING SENIORS could consider:</a:t>
            </a:r>
            <a:endParaRPr lang="en-US" sz="2400" dirty="0" smtClean="0">
              <a:solidFill>
                <a:schemeClr val="tx2"/>
              </a:solidFill>
            </a:endParaRPr>
          </a:p>
          <a:p>
            <a:pPr>
              <a:buClr>
                <a:schemeClr val="tx1"/>
              </a:buClr>
              <a:buFontTx/>
              <a:buChar char=" "/>
              <a:defRPr/>
            </a:pPr>
            <a:endParaRPr lang="en-US" sz="2400" dirty="0" smtClean="0">
              <a:solidFill>
                <a:schemeClr val="tx2"/>
              </a:solidFill>
            </a:endParaRPr>
          </a:p>
          <a:p>
            <a:pPr>
              <a:buClr>
                <a:schemeClr val="tx1"/>
              </a:buClr>
              <a:buFontTx/>
              <a:buChar char=" "/>
              <a:defRPr/>
            </a:pPr>
            <a:r>
              <a:rPr lang="en-US" sz="2400" dirty="0" smtClean="0">
                <a:solidFill>
                  <a:schemeClr val="tx2"/>
                </a:solidFill>
              </a:rPr>
              <a:t>1 - Explain in text any change in an evaluation or size </a:t>
            </a:r>
            <a:endParaRPr lang="en-US" sz="2400" dirty="0">
              <a:solidFill>
                <a:schemeClr val="tx2"/>
              </a:solidFill>
            </a:endParaRPr>
          </a:p>
          <a:p>
            <a:pPr>
              <a:buClr>
                <a:schemeClr val="tx1"/>
              </a:buClr>
              <a:buFontTx/>
              <a:buChar char=" "/>
              <a:defRPr/>
            </a:pPr>
            <a:r>
              <a:rPr lang="en-US" sz="2400" dirty="0" smtClean="0">
                <a:solidFill>
                  <a:schemeClr val="tx2"/>
                </a:solidFill>
              </a:rPr>
              <a:t>     of peer </a:t>
            </a:r>
            <a:r>
              <a:rPr lang="en-US" sz="2400" dirty="0" smtClean="0">
                <a:solidFill>
                  <a:schemeClr val="tx2"/>
                </a:solidFill>
              </a:rPr>
              <a:t>group.</a:t>
            </a:r>
          </a:p>
          <a:p>
            <a:pPr>
              <a:buClr>
                <a:schemeClr val="tx1"/>
              </a:buClr>
              <a:buFontTx/>
              <a:buChar char=" "/>
              <a:defRPr/>
            </a:pPr>
            <a:r>
              <a:rPr lang="en-US" sz="2400" dirty="0" smtClean="0">
                <a:solidFill>
                  <a:schemeClr val="tx2"/>
                </a:solidFill>
              </a:rPr>
              <a:t>2 - List detachments or deployments</a:t>
            </a:r>
          </a:p>
          <a:p>
            <a:pPr>
              <a:buClr>
                <a:schemeClr val="tx1"/>
              </a:buClr>
              <a:buFontTx/>
              <a:buChar char=" "/>
              <a:defRPr/>
            </a:pPr>
            <a:r>
              <a:rPr lang="en-US" sz="2400" dirty="0" smtClean="0">
                <a:solidFill>
                  <a:schemeClr val="tx2"/>
                </a:solidFill>
              </a:rPr>
              <a:t>3 - Discuss status of collateral duties</a:t>
            </a:r>
          </a:p>
          <a:p>
            <a:pPr>
              <a:buClr>
                <a:schemeClr val="tx1"/>
              </a:buClr>
              <a:buFontTx/>
              <a:buChar char=" "/>
              <a:defRPr/>
            </a:pPr>
            <a:r>
              <a:rPr lang="en-US" sz="2400" dirty="0" smtClean="0">
                <a:solidFill>
                  <a:schemeClr val="tx2"/>
                </a:solidFill>
              </a:rPr>
              <a:t>4 - List numbers of personnel supervised</a:t>
            </a:r>
          </a:p>
          <a:p>
            <a:pPr>
              <a:buClr>
                <a:schemeClr val="tx1"/>
              </a:buClr>
              <a:buFontTx/>
              <a:buChar char=" "/>
              <a:defRPr/>
            </a:pPr>
            <a:r>
              <a:rPr lang="en-US" sz="2400" dirty="0" smtClean="0">
                <a:solidFill>
                  <a:schemeClr val="tx2"/>
                </a:solidFill>
              </a:rPr>
              <a:t>5 - Grade fairly, over inflation is seen as negative.</a:t>
            </a:r>
          </a:p>
          <a:p>
            <a:pPr>
              <a:buClr>
                <a:schemeClr val="tx1"/>
              </a:buClr>
              <a:buFontTx/>
              <a:buChar char=" "/>
              <a:defRPr/>
            </a:pPr>
            <a:r>
              <a:rPr lang="en-US" sz="2400" dirty="0" smtClean="0">
                <a:solidFill>
                  <a:schemeClr val="tx2"/>
                </a:solidFill>
              </a:rPr>
              <a:t>6-  RANK Sailors!! This is authorized and desired!!</a:t>
            </a:r>
          </a:p>
          <a:p>
            <a:pPr>
              <a:buClr>
                <a:schemeClr val="tx1"/>
              </a:buClr>
              <a:buFontTx/>
              <a:buChar char=" "/>
              <a:defRPr/>
            </a:pPr>
            <a:r>
              <a:rPr lang="en-US" sz="2400" dirty="0" smtClean="0">
                <a:solidFill>
                  <a:schemeClr val="tx2"/>
                </a:solidFill>
              </a:rPr>
              <a:t>6-  Speak the truth, write for MCPO’s to read. Truth </a:t>
            </a:r>
            <a:r>
              <a:rPr lang="en-US" sz="2400" dirty="0" smtClean="0">
                <a:solidFill>
                  <a:schemeClr val="tx2"/>
                </a:solidFill>
              </a:rPr>
              <a:t>         </a:t>
            </a:r>
          </a:p>
          <a:p>
            <a:pPr>
              <a:buClr>
                <a:schemeClr val="tx1"/>
              </a:buClr>
              <a:buFontTx/>
              <a:buChar char=" "/>
              <a:defRPr/>
            </a:pPr>
            <a:r>
              <a:rPr lang="en-US" sz="2400" dirty="0">
                <a:solidFill>
                  <a:schemeClr val="tx2"/>
                </a:solidFill>
              </a:rPr>
              <a:t> </a:t>
            </a:r>
            <a:r>
              <a:rPr lang="en-US" sz="2400" dirty="0" smtClean="0">
                <a:solidFill>
                  <a:schemeClr val="tx2"/>
                </a:solidFill>
              </a:rPr>
              <a:t>    </a:t>
            </a:r>
            <a:r>
              <a:rPr lang="en-US" sz="2400" dirty="0" smtClean="0">
                <a:solidFill>
                  <a:schemeClr val="tx2"/>
                </a:solidFill>
              </a:rPr>
              <a:t>in </a:t>
            </a:r>
            <a:r>
              <a:rPr lang="en-US" sz="2400" dirty="0" smtClean="0">
                <a:solidFill>
                  <a:schemeClr val="tx2"/>
                </a:solidFill>
              </a:rPr>
              <a:t>advertisement.</a:t>
            </a:r>
          </a:p>
          <a:p>
            <a:pPr>
              <a:buClr>
                <a:schemeClr val="tx1"/>
              </a:buClr>
              <a:buFontTx/>
              <a:buChar char=" "/>
              <a:defRPr/>
            </a:pPr>
            <a:endParaRPr lang="en-US" sz="1800" b="1" dirty="0" smtClean="0">
              <a:solidFill>
                <a:schemeClr val="tx2"/>
              </a:solidFill>
            </a:endParaRPr>
          </a:p>
        </p:txBody>
      </p:sp>
      <p:cxnSp>
        <p:nvCxnSpPr>
          <p:cNvPr id="171012" name="AutoShape 4"/>
          <p:cNvCxnSpPr>
            <a:cxnSpLocks noChangeShapeType="1"/>
          </p:cNvCxnSpPr>
          <p:nvPr/>
        </p:nvCxnSpPr>
        <p:spPr bwMode="auto">
          <a:xfrm>
            <a:off x="304800" y="1295400"/>
            <a:ext cx="8458200" cy="0"/>
          </a:xfrm>
          <a:prstGeom prst="straightConnector1">
            <a:avLst/>
          </a:prstGeom>
          <a:noFill/>
          <a:ln w="228600">
            <a:solidFill>
              <a:srgbClr val="0000CC"/>
            </a:solidFill>
            <a:round/>
            <a:headEnd/>
            <a:tailEnd/>
          </a:ln>
          <a:effectLst>
            <a:outerShdw dist="107763" dir="2700000" algn="ctr" rotWithShape="0">
              <a:schemeClr val="bg2"/>
            </a:outerShdw>
          </a:effectLst>
        </p:spPr>
      </p:cxn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457200" y="685800"/>
            <a:ext cx="8229600" cy="5181600"/>
          </a:xfrm>
        </p:spPr>
        <p:txBody>
          <a:bodyPr/>
          <a:lstStyle/>
          <a:p>
            <a:pPr eaLnBrk="1" hangingPunct="1">
              <a:defRPr/>
            </a:pPr>
            <a:r>
              <a:rPr lang="en-US" sz="4000" dirty="0" smtClean="0"/>
              <a:t>Most Important Take-</a:t>
            </a:r>
            <a:r>
              <a:rPr lang="en-US" sz="4000" dirty="0" err="1" smtClean="0"/>
              <a:t>Aways</a:t>
            </a:r>
            <a:r>
              <a:rPr lang="en-US" sz="4000" dirty="0" smtClean="0"/>
              <a:t/>
            </a:r>
            <a:br>
              <a:rPr lang="en-US" sz="4000" dirty="0" smtClean="0"/>
            </a:br>
            <a:r>
              <a:rPr lang="en-US" sz="4000" dirty="0" smtClean="0"/>
              <a:t/>
            </a:r>
            <a:br>
              <a:rPr lang="en-US" sz="4000" dirty="0" smtClean="0"/>
            </a:br>
            <a:r>
              <a:rPr lang="en-US" sz="2800" dirty="0" smtClean="0"/>
              <a:t>1. If you didn’t do it, can’t document it.  If you did it, </a:t>
            </a:r>
            <a:r>
              <a:rPr lang="en-US" sz="2800" dirty="0" smtClean="0"/>
              <a:t>show </a:t>
            </a:r>
            <a:r>
              <a:rPr lang="en-US" sz="2800" dirty="0" smtClean="0"/>
              <a:t>cause and effect.</a:t>
            </a:r>
            <a:br>
              <a:rPr lang="en-US" sz="2800" dirty="0" smtClean="0"/>
            </a:br>
            <a:r>
              <a:rPr lang="en-US" sz="2800" dirty="0" smtClean="0"/>
              <a:t/>
            </a:r>
            <a:br>
              <a:rPr lang="en-US" sz="2800" dirty="0" smtClean="0"/>
            </a:br>
            <a:r>
              <a:rPr lang="en-US" sz="2800" dirty="0" smtClean="0"/>
              <a:t>2.  </a:t>
            </a:r>
            <a:r>
              <a:rPr lang="en-US" sz="2800" dirty="0" err="1" smtClean="0"/>
              <a:t>Eval</a:t>
            </a:r>
            <a:r>
              <a:rPr lang="en-US" sz="2800" dirty="0" smtClean="0"/>
              <a:t> is for the board to inform on performance and potential during a report period.</a:t>
            </a:r>
            <a:br>
              <a:rPr lang="en-US" sz="2800" dirty="0" smtClean="0"/>
            </a:br>
            <a:r>
              <a:rPr lang="en-US" sz="2800" dirty="0" smtClean="0"/>
              <a:t/>
            </a:r>
            <a:br>
              <a:rPr lang="en-US" sz="2800" dirty="0" smtClean="0"/>
            </a:br>
            <a:r>
              <a:rPr lang="en-US" sz="2800" dirty="0" smtClean="0"/>
              <a:t>3.  </a:t>
            </a:r>
            <a:r>
              <a:rPr lang="en-US" sz="2800" dirty="0" err="1" smtClean="0"/>
              <a:t>Eval</a:t>
            </a:r>
            <a:r>
              <a:rPr lang="en-US" sz="2800" dirty="0" smtClean="0"/>
              <a:t> delivery is not the time to tell a Sailor they could have done better.  Should be pulsed at mid-term, CDB’s and often.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152400"/>
            <a:ext cx="8229600" cy="1371600"/>
          </a:xfrm>
        </p:spPr>
        <p:txBody>
          <a:bodyPr/>
          <a:lstStyle/>
          <a:p>
            <a:pPr eaLnBrk="1" hangingPunct="1">
              <a:defRPr/>
            </a:pPr>
            <a:r>
              <a:rPr lang="en-US" dirty="0" smtClean="0"/>
              <a:t>PROMOTION RECOMMENDATION POINTS</a:t>
            </a:r>
          </a:p>
        </p:txBody>
      </p:sp>
      <p:sp>
        <p:nvSpPr>
          <p:cNvPr id="19459" name="Rectangle 3"/>
          <p:cNvSpPr>
            <a:spLocks noGrp="1" noChangeArrowheads="1"/>
          </p:cNvSpPr>
          <p:nvPr>
            <p:ph type="body" idx="1"/>
          </p:nvPr>
        </p:nvSpPr>
        <p:spPr>
          <a:xfrm>
            <a:off x="685800" y="1600200"/>
            <a:ext cx="7772400" cy="4876800"/>
          </a:xfrm>
        </p:spPr>
        <p:txBody>
          <a:bodyPr/>
          <a:lstStyle/>
          <a:p>
            <a:pPr eaLnBrk="1" hangingPunct="1">
              <a:defRPr/>
            </a:pPr>
            <a:r>
              <a:rPr lang="en-US" dirty="0" smtClean="0"/>
              <a:t>Early Promote = 4.0</a:t>
            </a:r>
          </a:p>
          <a:p>
            <a:pPr eaLnBrk="1" hangingPunct="1">
              <a:defRPr/>
            </a:pPr>
            <a:r>
              <a:rPr lang="en-US" dirty="0" smtClean="0"/>
              <a:t>Must Promote = 3.8</a:t>
            </a:r>
          </a:p>
          <a:p>
            <a:pPr eaLnBrk="1" hangingPunct="1">
              <a:defRPr/>
            </a:pPr>
            <a:r>
              <a:rPr lang="en-US" dirty="0" smtClean="0"/>
              <a:t>Promotable = 3.6</a:t>
            </a:r>
          </a:p>
          <a:p>
            <a:pPr eaLnBrk="1" hangingPunct="1">
              <a:defRPr/>
            </a:pPr>
            <a:r>
              <a:rPr lang="en-US" dirty="0" smtClean="0"/>
              <a:t>Progressing = </a:t>
            </a:r>
            <a:r>
              <a:rPr lang="en-US" dirty="0" smtClean="0"/>
              <a:t>3.4; </a:t>
            </a:r>
            <a:r>
              <a:rPr lang="en-US" dirty="0" smtClean="0"/>
              <a:t>Not ready to be recommended for promotion</a:t>
            </a:r>
          </a:p>
          <a:p>
            <a:pPr eaLnBrk="1" hangingPunct="1">
              <a:defRPr/>
            </a:pPr>
            <a:r>
              <a:rPr lang="en-US" dirty="0" smtClean="0"/>
              <a:t>Significant Problems = </a:t>
            </a:r>
            <a:r>
              <a:rPr lang="en-US" dirty="0" smtClean="0"/>
              <a:t>2.0; withdraws </a:t>
            </a:r>
            <a:r>
              <a:rPr lang="en-US" dirty="0" smtClean="0"/>
              <a:t>advancement </a:t>
            </a:r>
            <a:r>
              <a:rPr lang="en-US" dirty="0" smtClean="0"/>
              <a:t>recommendation</a:t>
            </a:r>
            <a:endParaRPr lang="en-US" dirty="0" smtClean="0"/>
          </a:p>
          <a:p>
            <a:pPr eaLnBrk="1" hangingPunct="1">
              <a:defRPr/>
            </a:pPr>
            <a:r>
              <a:rPr lang="en-US" dirty="0" smtClean="0"/>
              <a:t>See Chapter 1 pages 18 and 19 for further </a:t>
            </a:r>
            <a:r>
              <a:rPr lang="en-US" dirty="0" smtClean="0"/>
              <a:t>explanation</a:t>
            </a:r>
            <a:endParaRPr lang="en-US"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defRPr/>
            </a:pPr>
            <a:r>
              <a:rPr lang="en-US" smtClean="0"/>
              <a:t>TRAIT GRADES</a:t>
            </a:r>
          </a:p>
        </p:txBody>
      </p:sp>
      <p:sp>
        <p:nvSpPr>
          <p:cNvPr id="10243" name="Rectangle 3"/>
          <p:cNvSpPr>
            <a:spLocks noGrp="1" noChangeArrowheads="1"/>
          </p:cNvSpPr>
          <p:nvPr>
            <p:ph type="body" idx="1"/>
          </p:nvPr>
        </p:nvSpPr>
        <p:spPr>
          <a:xfrm>
            <a:off x="228600" y="1981200"/>
            <a:ext cx="8534400" cy="4114800"/>
          </a:xfrm>
        </p:spPr>
        <p:txBody>
          <a:bodyPr/>
          <a:lstStyle/>
          <a:p>
            <a:pPr eaLnBrk="1" hangingPunct="1">
              <a:defRPr/>
            </a:pPr>
            <a:r>
              <a:rPr lang="en-US" sz="1800" dirty="0" smtClean="0"/>
              <a:t>5.0 - Superstar Performance – Could promote 2 </a:t>
            </a:r>
            <a:r>
              <a:rPr lang="en-US" sz="1800" dirty="0" err="1" smtClean="0"/>
              <a:t>paygrades</a:t>
            </a:r>
            <a:r>
              <a:rPr lang="en-US" sz="1800" dirty="0" smtClean="0"/>
              <a:t> and still standout.</a:t>
            </a:r>
          </a:p>
          <a:p>
            <a:pPr eaLnBrk="1" hangingPunct="1">
              <a:defRPr/>
            </a:pPr>
            <a:r>
              <a:rPr lang="en-US" sz="1800" dirty="0" smtClean="0"/>
              <a:t>4.0 - Advanced Performance – Far more than promotion – Ready in this trait now.</a:t>
            </a:r>
          </a:p>
          <a:p>
            <a:pPr eaLnBrk="1" hangingPunct="1">
              <a:defRPr/>
            </a:pPr>
            <a:r>
              <a:rPr lang="en-US" sz="1800" dirty="0" smtClean="0"/>
              <a:t>3.0 Dependable – Fully qualified “Journeyman Performance”. Can handle next higher </a:t>
            </a:r>
            <a:r>
              <a:rPr lang="en-US" sz="1800" dirty="0" err="1" smtClean="0"/>
              <a:t>paygrade</a:t>
            </a:r>
            <a:r>
              <a:rPr lang="en-US" sz="1800" dirty="0" smtClean="0"/>
              <a:t>.</a:t>
            </a:r>
          </a:p>
          <a:p>
            <a:pPr eaLnBrk="1" hangingPunct="1">
              <a:defRPr/>
            </a:pPr>
            <a:r>
              <a:rPr lang="en-US" sz="1800" dirty="0" smtClean="0"/>
              <a:t>2.0 - Promising </a:t>
            </a:r>
            <a:r>
              <a:rPr lang="en-US" sz="1800" dirty="0" smtClean="0"/>
              <a:t>Performance </a:t>
            </a:r>
            <a:r>
              <a:rPr lang="en-US" sz="1800" dirty="0" smtClean="0"/>
              <a:t>– Needs Development.</a:t>
            </a:r>
          </a:p>
          <a:p>
            <a:pPr eaLnBrk="1" hangingPunct="1">
              <a:defRPr/>
            </a:pPr>
            <a:endParaRPr lang="en-US" sz="1800" dirty="0" smtClean="0"/>
          </a:p>
          <a:p>
            <a:pPr eaLnBrk="1" hangingPunct="1">
              <a:defRPr/>
            </a:pPr>
            <a:r>
              <a:rPr lang="en-US" sz="2400" b="1" dirty="0" smtClean="0"/>
              <a:t>EP/MP doesn’t mean Sailor will be selected for advancement or special program. </a:t>
            </a:r>
            <a:r>
              <a:rPr lang="en-US" sz="2400" b="1" dirty="0" smtClean="0"/>
              <a:t> Make </a:t>
            </a:r>
            <a:r>
              <a:rPr lang="en-US" sz="2400" b="1" dirty="0" smtClean="0"/>
              <a:t>the </a:t>
            </a:r>
            <a:r>
              <a:rPr lang="en-US" sz="2400" b="1" dirty="0" err="1" smtClean="0"/>
              <a:t>eval</a:t>
            </a:r>
            <a:r>
              <a:rPr lang="en-US" sz="2400" b="1" dirty="0" smtClean="0"/>
              <a:t> sell the performance!!!!!!</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0"/>
            <a:ext cx="8229600" cy="1371600"/>
          </a:xfrm>
        </p:spPr>
        <p:txBody>
          <a:bodyPr/>
          <a:lstStyle/>
          <a:p>
            <a:pPr eaLnBrk="1" hangingPunct="1">
              <a:defRPr/>
            </a:pPr>
            <a:r>
              <a:rPr lang="en-US" smtClean="0"/>
              <a:t>EVAL COMMENTS BLOCK 43</a:t>
            </a:r>
          </a:p>
        </p:txBody>
      </p:sp>
      <p:sp>
        <p:nvSpPr>
          <p:cNvPr id="11267" name="Rectangle 3"/>
          <p:cNvSpPr>
            <a:spLocks noGrp="1" noChangeArrowheads="1"/>
          </p:cNvSpPr>
          <p:nvPr>
            <p:ph type="body" idx="1"/>
          </p:nvPr>
        </p:nvSpPr>
        <p:spPr>
          <a:xfrm>
            <a:off x="457200" y="1524000"/>
            <a:ext cx="8229600" cy="3581400"/>
          </a:xfrm>
        </p:spPr>
        <p:txBody>
          <a:bodyPr/>
          <a:lstStyle/>
          <a:p>
            <a:pPr algn="ctr" eaLnBrk="1" hangingPunct="1">
              <a:defRPr/>
            </a:pPr>
            <a:r>
              <a:rPr lang="en-US" sz="4000" dirty="0" smtClean="0"/>
              <a:t>The evaluation is from the reporting senior to the selection boards/detailers.</a:t>
            </a:r>
          </a:p>
          <a:p>
            <a:pPr algn="ctr" eaLnBrk="1" hangingPunct="1">
              <a:buFont typeface="Wingdings" pitchFamily="2" charset="2"/>
              <a:buNone/>
              <a:defRPr/>
            </a:pPr>
            <a:r>
              <a:rPr lang="en-US" sz="4000" dirty="0" smtClean="0"/>
              <a:t>not to the member</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371600"/>
          </a:xfrm>
        </p:spPr>
        <p:txBody>
          <a:bodyPr/>
          <a:lstStyle/>
          <a:p>
            <a:pPr>
              <a:defRPr/>
            </a:pPr>
            <a:r>
              <a:rPr lang="en-US" dirty="0" smtClean="0"/>
              <a:t>ONLY IF YOU CAN PROVE IT</a:t>
            </a:r>
            <a:endParaRPr lang="en-US" dirty="0"/>
          </a:p>
        </p:txBody>
      </p:sp>
      <p:sp>
        <p:nvSpPr>
          <p:cNvPr id="3" name="Content Placeholder 2"/>
          <p:cNvSpPr>
            <a:spLocks noGrp="1"/>
          </p:cNvSpPr>
          <p:nvPr>
            <p:ph idx="1"/>
          </p:nvPr>
        </p:nvSpPr>
        <p:spPr>
          <a:xfrm>
            <a:off x="533400" y="1295400"/>
            <a:ext cx="8229600" cy="5410200"/>
          </a:xfrm>
        </p:spPr>
        <p:txBody>
          <a:bodyPr/>
          <a:lstStyle/>
          <a:p>
            <a:pPr>
              <a:defRPr/>
            </a:pPr>
            <a:r>
              <a:rPr lang="en-US" dirty="0" smtClean="0"/>
              <a:t>It is imperative to document throughout the report period.  Put notes and copies in a folder throughout the report period.</a:t>
            </a:r>
          </a:p>
          <a:p>
            <a:pPr>
              <a:defRPr/>
            </a:pPr>
            <a:r>
              <a:rPr lang="en-US" dirty="0" smtClean="0"/>
              <a:t>Anyone should be able to grab your brag sheet, last </a:t>
            </a:r>
            <a:r>
              <a:rPr lang="en-US" dirty="0" err="1" smtClean="0"/>
              <a:t>eval</a:t>
            </a:r>
            <a:r>
              <a:rPr lang="en-US" dirty="0" smtClean="0"/>
              <a:t>, mid term, and all other supporting documentation and write your </a:t>
            </a:r>
            <a:r>
              <a:rPr lang="en-US" dirty="0" err="1" smtClean="0"/>
              <a:t>eval</a:t>
            </a:r>
            <a:r>
              <a:rPr lang="en-US" dirty="0" smtClean="0"/>
              <a:t> without ever meeting you, the selection board doesn’t meet you either</a:t>
            </a:r>
          </a:p>
          <a:p>
            <a:pPr>
              <a:defRPr/>
            </a:pPr>
            <a:r>
              <a:rPr lang="en-US" dirty="0" smtClean="0"/>
              <a:t>If you didn’t do it, it can’t be in your </a:t>
            </a:r>
            <a:r>
              <a:rPr lang="en-US" dirty="0" err="1" smtClean="0"/>
              <a:t>eval</a:t>
            </a:r>
            <a:endParaRPr lang="en-US"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defRPr/>
            </a:pPr>
            <a:r>
              <a:rPr lang="en-US" sz="3200" dirty="0" smtClean="0"/>
              <a:t>PREPARE FOR YOUR EVAL AHEAD OF TIME</a:t>
            </a:r>
          </a:p>
        </p:txBody>
      </p:sp>
      <p:sp>
        <p:nvSpPr>
          <p:cNvPr id="14339" name="Rectangle 3"/>
          <p:cNvSpPr>
            <a:spLocks noGrp="1" noChangeArrowheads="1"/>
          </p:cNvSpPr>
          <p:nvPr>
            <p:ph type="body" idx="1"/>
          </p:nvPr>
        </p:nvSpPr>
        <p:spPr/>
        <p:txBody>
          <a:bodyPr/>
          <a:lstStyle/>
          <a:p>
            <a:pPr eaLnBrk="1" hangingPunct="1">
              <a:defRPr/>
            </a:pPr>
            <a:r>
              <a:rPr lang="en-US" dirty="0" smtClean="0"/>
              <a:t>- Keep notes of accomplishments</a:t>
            </a:r>
          </a:p>
          <a:p>
            <a:pPr eaLnBrk="1" hangingPunct="1">
              <a:defRPr/>
            </a:pPr>
            <a:r>
              <a:rPr lang="en-US" dirty="0" smtClean="0"/>
              <a:t>- List jobs assigned</a:t>
            </a:r>
          </a:p>
          <a:p>
            <a:pPr eaLnBrk="1" hangingPunct="1">
              <a:defRPr/>
            </a:pPr>
            <a:r>
              <a:rPr lang="en-US" dirty="0" smtClean="0"/>
              <a:t>- Collateral assignments</a:t>
            </a:r>
          </a:p>
          <a:p>
            <a:pPr eaLnBrk="1" hangingPunct="1">
              <a:defRPr/>
            </a:pPr>
            <a:r>
              <a:rPr lang="en-US" dirty="0" smtClean="0"/>
              <a:t>- Volunteer work</a:t>
            </a:r>
          </a:p>
          <a:p>
            <a:pPr eaLnBrk="1" hangingPunct="1">
              <a:defRPr/>
            </a:pPr>
            <a:r>
              <a:rPr lang="en-US" dirty="0" smtClean="0"/>
              <a:t>- Boards/working groups</a:t>
            </a:r>
          </a:p>
          <a:p>
            <a:pPr eaLnBrk="1" hangingPunct="1">
              <a:defRPr/>
            </a:pPr>
            <a:r>
              <a:rPr lang="en-US" dirty="0" smtClean="0"/>
              <a:t>- Get copy of mid-term counseling</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Grp="1" noChangeArrowheads="1"/>
          </p:cNvSpPr>
          <p:nvPr>
            <p:ph type="body" idx="1"/>
          </p:nvPr>
        </p:nvSpPr>
        <p:spPr>
          <a:xfrm>
            <a:off x="304800" y="1981200"/>
            <a:ext cx="8534400" cy="4114800"/>
          </a:xfrm>
        </p:spPr>
        <p:txBody>
          <a:bodyPr/>
          <a:lstStyle/>
          <a:p>
            <a:pPr eaLnBrk="1" hangingPunct="1">
              <a:lnSpc>
                <a:spcPct val="80000"/>
              </a:lnSpc>
              <a:defRPr/>
            </a:pPr>
            <a:r>
              <a:rPr lang="en-US" sz="2800" dirty="0" smtClean="0"/>
              <a:t>Write a rough draft.  </a:t>
            </a:r>
            <a:r>
              <a:rPr lang="en-US" sz="2800" b="1" dirty="0" smtClean="0"/>
              <a:t>Remember there are only 18 lines to get the message across. 16 for CPO/SCPO/MCPO</a:t>
            </a:r>
          </a:p>
          <a:p>
            <a:pPr lvl="1" eaLnBrk="1" hangingPunct="1">
              <a:lnSpc>
                <a:spcPct val="80000"/>
              </a:lnSpc>
              <a:defRPr/>
            </a:pPr>
            <a:r>
              <a:rPr lang="en-US" sz="2400" dirty="0" smtClean="0"/>
              <a:t>Be concise (use bullet style)</a:t>
            </a:r>
          </a:p>
          <a:p>
            <a:pPr lvl="1" eaLnBrk="1" hangingPunct="1">
              <a:lnSpc>
                <a:spcPct val="80000"/>
              </a:lnSpc>
              <a:defRPr/>
            </a:pPr>
            <a:r>
              <a:rPr lang="en-US" sz="2400" dirty="0" smtClean="0"/>
              <a:t>Use daily language (being flowery loses the message)</a:t>
            </a:r>
          </a:p>
          <a:p>
            <a:pPr lvl="1" eaLnBrk="1" hangingPunct="1">
              <a:lnSpc>
                <a:spcPct val="80000"/>
              </a:lnSpc>
              <a:defRPr/>
            </a:pPr>
            <a:r>
              <a:rPr lang="en-US" sz="2400" dirty="0" smtClean="0"/>
              <a:t>Let your performance speak for itself.  Be specific, use numbers when available.  (Had a 90 percent retention rate)</a:t>
            </a:r>
          </a:p>
          <a:p>
            <a:pPr lvl="1" eaLnBrk="1" hangingPunct="1">
              <a:lnSpc>
                <a:spcPct val="80000"/>
              </a:lnSpc>
              <a:defRPr/>
            </a:pPr>
            <a:r>
              <a:rPr lang="en-US" sz="2400" dirty="0" smtClean="0"/>
              <a:t>Clarity. Write so it is understandable now and in the future. Don’t overdue acronyms to save space.</a:t>
            </a:r>
          </a:p>
          <a:p>
            <a:pPr lvl="1" eaLnBrk="1" hangingPunct="1">
              <a:lnSpc>
                <a:spcPct val="80000"/>
              </a:lnSpc>
              <a:buFont typeface="Wingdings" pitchFamily="2" charset="2"/>
              <a:buNone/>
              <a:defRPr/>
            </a:pPr>
            <a:endParaRPr lang="en-US" sz="2400" dirty="0" smtClean="0"/>
          </a:p>
        </p:txBody>
      </p:sp>
      <p:sp>
        <p:nvSpPr>
          <p:cNvPr id="24578" name="Text Box 4"/>
          <p:cNvSpPr txBox="1">
            <a:spLocks noChangeArrowheads="1"/>
          </p:cNvSpPr>
          <p:nvPr/>
        </p:nvSpPr>
        <p:spPr bwMode="auto">
          <a:xfrm>
            <a:off x="2362200" y="609600"/>
            <a:ext cx="4191000" cy="579438"/>
          </a:xfrm>
          <a:prstGeom prst="rect">
            <a:avLst/>
          </a:prstGeom>
          <a:noFill/>
          <a:ln w="9525">
            <a:noFill/>
            <a:miter lim="800000"/>
            <a:headEnd/>
            <a:tailEnd/>
          </a:ln>
        </p:spPr>
        <p:txBody>
          <a:bodyPr>
            <a:spAutoFit/>
          </a:bodyPr>
          <a:lstStyle/>
          <a:p>
            <a:pPr algn="ctr" eaLnBrk="0" hangingPunct="0">
              <a:spcBef>
                <a:spcPct val="50000"/>
              </a:spcBef>
            </a:pPr>
            <a:r>
              <a:rPr lang="en-US" sz="3200" b="1"/>
              <a:t>WRITING</a:t>
            </a:r>
            <a:r>
              <a:rPr lang="en-US" sz="2800" b="1"/>
              <a:t> THE EVAL</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xtured">
  <a:themeElements>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fontScheme name="Textured">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Textured 1">
        <a:dk1>
          <a:srgbClr val="660000"/>
        </a:dk1>
        <a:lt1>
          <a:srgbClr val="FFFFFF"/>
        </a:lt1>
        <a:dk2>
          <a:srgbClr val="800000"/>
        </a:dk2>
        <a:lt2>
          <a:srgbClr val="FFFFCC"/>
        </a:lt2>
        <a:accent1>
          <a:srgbClr val="BE7960"/>
        </a:accent1>
        <a:accent2>
          <a:srgbClr val="CC6600"/>
        </a:accent2>
        <a:accent3>
          <a:srgbClr val="C0AAAA"/>
        </a:accent3>
        <a:accent4>
          <a:srgbClr val="DADADA"/>
        </a:accent4>
        <a:accent5>
          <a:srgbClr val="DBBEB6"/>
        </a:accent5>
        <a:accent6>
          <a:srgbClr val="B95C00"/>
        </a:accent6>
        <a:hlink>
          <a:srgbClr val="FFCC66"/>
        </a:hlink>
        <a:folHlink>
          <a:srgbClr val="CC3300"/>
        </a:folHlink>
      </a:clrScheme>
      <a:clrMap bg1="dk2" tx1="lt1" bg2="dk1" tx2="lt2" accent1="accent1" accent2="accent2" accent3="accent3" accent4="accent4" accent5="accent5" accent6="accent6" hlink="hlink" folHlink="folHlink"/>
    </a:extraClrScheme>
    <a:extraClrScheme>
      <a:clrScheme name="Textured 2">
        <a:dk1>
          <a:srgbClr val="003300"/>
        </a:dk1>
        <a:lt1>
          <a:srgbClr val="FFFFFF"/>
        </a:lt1>
        <a:dk2>
          <a:srgbClr val="4D6A2A"/>
        </a:dk2>
        <a:lt2>
          <a:srgbClr val="CCFF99"/>
        </a:lt2>
        <a:accent1>
          <a:srgbClr val="33CC33"/>
        </a:accent1>
        <a:accent2>
          <a:srgbClr val="46562A"/>
        </a:accent2>
        <a:accent3>
          <a:srgbClr val="B2B9AC"/>
        </a:accent3>
        <a:accent4>
          <a:srgbClr val="DADADA"/>
        </a:accent4>
        <a:accent5>
          <a:srgbClr val="ADE2AD"/>
        </a:accent5>
        <a:accent6>
          <a:srgbClr val="3F4D25"/>
        </a:accent6>
        <a:hlink>
          <a:srgbClr val="009999"/>
        </a:hlink>
        <a:folHlink>
          <a:srgbClr val="CCCC00"/>
        </a:folHlink>
      </a:clrScheme>
      <a:clrMap bg1="dk2" tx1="lt1" bg2="dk1" tx2="lt2" accent1="accent1" accent2="accent2" accent3="accent3" accent4="accent4" accent5="accent5" accent6="accent6" hlink="hlink" folHlink="folHlink"/>
    </a:extraClrScheme>
    <a:extraClrScheme>
      <a:clrScheme name="Textured 3">
        <a:dk1>
          <a:srgbClr val="4E4E74"/>
        </a:dk1>
        <a:lt1>
          <a:srgbClr val="FFFFFF"/>
        </a:lt1>
        <a:dk2>
          <a:srgbClr val="666699"/>
        </a:dk2>
        <a:lt2>
          <a:srgbClr val="FFFFCC"/>
        </a:lt2>
        <a:accent1>
          <a:srgbClr val="5E5884"/>
        </a:accent1>
        <a:accent2>
          <a:srgbClr val="8AB29D"/>
        </a:accent2>
        <a:accent3>
          <a:srgbClr val="B8B8CA"/>
        </a:accent3>
        <a:accent4>
          <a:srgbClr val="DADADA"/>
        </a:accent4>
        <a:accent5>
          <a:srgbClr val="B6B4C2"/>
        </a:accent5>
        <a:accent6>
          <a:srgbClr val="7DA18E"/>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Textured 4">
        <a:dk1>
          <a:srgbClr val="004E4C"/>
        </a:dk1>
        <a:lt1>
          <a:srgbClr val="FFFFFF"/>
        </a:lt1>
        <a:dk2>
          <a:srgbClr val="006666"/>
        </a:dk2>
        <a:lt2>
          <a:srgbClr val="FFFFCC"/>
        </a:lt2>
        <a:accent1>
          <a:srgbClr val="FFCC00"/>
        </a:accent1>
        <a:accent2>
          <a:srgbClr val="00B0AC"/>
        </a:accent2>
        <a:accent3>
          <a:srgbClr val="AAB8B8"/>
        </a:accent3>
        <a:accent4>
          <a:srgbClr val="DADADA"/>
        </a:accent4>
        <a:accent5>
          <a:srgbClr val="FFE2AA"/>
        </a:accent5>
        <a:accent6>
          <a:srgbClr val="009F9B"/>
        </a:accent6>
        <a:hlink>
          <a:srgbClr val="BA7C3E"/>
        </a:hlink>
        <a:folHlink>
          <a:srgbClr val="724C00"/>
        </a:folHlink>
      </a:clrScheme>
      <a:clrMap bg1="dk2" tx1="lt1" bg2="dk1" tx2="lt2" accent1="accent1" accent2="accent2" accent3="accent3" accent4="accent4" accent5="accent5" accent6="accent6" hlink="hlink" folHlink="folHlink"/>
    </a:extraClrScheme>
    <a:extraClrScheme>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clrMap bg1="dk2" tx1="lt1" bg2="dk1" tx2="lt2" accent1="accent1" accent2="accent2" accent3="accent3" accent4="accent4" accent5="accent5" accent6="accent6" hlink="hlink" folHlink="folHlink"/>
    </a:extraClrScheme>
    <a:extraClrScheme>
      <a:clrScheme name="Textured 6">
        <a:dk1>
          <a:srgbClr val="080808"/>
        </a:dk1>
        <a:lt1>
          <a:srgbClr val="FFFFFF"/>
        </a:lt1>
        <a:dk2>
          <a:srgbClr val="4D4D4D"/>
        </a:dk2>
        <a:lt2>
          <a:srgbClr val="FFFFFF"/>
        </a:lt2>
        <a:accent1>
          <a:srgbClr val="666699"/>
        </a:accent1>
        <a:accent2>
          <a:srgbClr val="3366CC"/>
        </a:accent2>
        <a:accent3>
          <a:srgbClr val="B2B2B2"/>
        </a:accent3>
        <a:accent4>
          <a:srgbClr val="DADADA"/>
        </a:accent4>
        <a:accent5>
          <a:srgbClr val="B8B8CA"/>
        </a:accent5>
        <a:accent6>
          <a:srgbClr val="2D5CB9"/>
        </a:accent6>
        <a:hlink>
          <a:srgbClr val="00CCFF"/>
        </a:hlink>
        <a:folHlink>
          <a:srgbClr val="CCCCFF"/>
        </a:folHlink>
      </a:clrScheme>
      <a:clrMap bg1="dk2" tx1="lt1" bg2="dk1" tx2="lt2" accent1="accent1" accent2="accent2" accent3="accent3" accent4="accent4" accent5="accent5" accent6="accent6" hlink="hlink" folHlink="folHlink"/>
    </a:extraClrScheme>
    <a:extraClrScheme>
      <a:clrScheme name="Textured 7">
        <a:dk1>
          <a:srgbClr val="000000"/>
        </a:dk1>
        <a:lt1>
          <a:srgbClr val="DBDAC2"/>
        </a:lt1>
        <a:dk2>
          <a:srgbClr val="827F4C"/>
        </a:dk2>
        <a:lt2>
          <a:srgbClr val="C0BC94"/>
        </a:lt2>
        <a:accent1>
          <a:srgbClr val="AAA578"/>
        </a:accent1>
        <a:accent2>
          <a:srgbClr val="A2A4AC"/>
        </a:accent2>
        <a:accent3>
          <a:srgbClr val="EAEADD"/>
        </a:accent3>
        <a:accent4>
          <a:srgbClr val="000000"/>
        </a:accent4>
        <a:accent5>
          <a:srgbClr val="D2CFBE"/>
        </a:accent5>
        <a:accent6>
          <a:srgbClr val="92949B"/>
        </a:accent6>
        <a:hlink>
          <a:srgbClr val="5B8800"/>
        </a:hlink>
        <a:folHlink>
          <a:srgbClr val="686532"/>
        </a:folHlink>
      </a:clrScheme>
      <a:clrMap bg1="lt1" tx1="dk1" bg2="lt2" tx2="dk2" accent1="accent1" accent2="accent2" accent3="accent3" accent4="accent4" accent5="accent5" accent6="accent6" hlink="hlink" folHlink="folHlink"/>
    </a:extraClrScheme>
    <a:extraClrScheme>
      <a:clrScheme name="Textured 8">
        <a:dk1>
          <a:srgbClr val="000000"/>
        </a:dk1>
        <a:lt1>
          <a:srgbClr val="DCE8F4"/>
        </a:lt1>
        <a:dk2>
          <a:srgbClr val="7B9CB5"/>
        </a:dk2>
        <a:lt2>
          <a:srgbClr val="969696"/>
        </a:lt2>
        <a:accent1>
          <a:srgbClr val="FFFFFF"/>
        </a:accent1>
        <a:accent2>
          <a:srgbClr val="00BAB6"/>
        </a:accent2>
        <a:accent3>
          <a:srgbClr val="EBF2F8"/>
        </a:accent3>
        <a:accent4>
          <a:srgbClr val="000000"/>
        </a:accent4>
        <a:accent5>
          <a:srgbClr val="FFFFFF"/>
        </a:accent5>
        <a:accent6>
          <a:srgbClr val="00A8A5"/>
        </a:accent6>
        <a:hlink>
          <a:srgbClr val="8A8AD8"/>
        </a:hlink>
        <a:folHlink>
          <a:srgbClr val="24249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ublishingExpirationDate xmlns="http://schemas.microsoft.com/sharepoint/v3" xsi:nil="true"/>
    <PublishingStartDate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3285810FDEF0D4F8792F2F41177A680" ma:contentTypeVersion="1" ma:contentTypeDescription="Create a new document." ma:contentTypeScope="" ma:versionID="76677448d5dcb3c9559db8dc58bea1ec">
  <xsd:schema xmlns:xsd="http://www.w3.org/2001/XMLSchema" xmlns:p="http://schemas.microsoft.com/office/2006/metadata/properties" xmlns:ns1="http://schemas.microsoft.com/sharepoint/v3" targetNamespace="http://schemas.microsoft.com/office/2006/metadata/properties" ma:root="true" ma:fieldsID="477fc253c44d2f58fa1cbf8222b5c0f9"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dms="http://schemas.microsoft.com/office/2006/documentManagement/types" targetNamespace="http://schemas.microsoft.com/sharepoint/v3" elementFormDefault="qualified">
    <xsd:import namespace="http://schemas.microsoft.com/office/2006/documentManagement/type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D720DB2F-9F2B-4DC3-ADB2-1B0938D6DB5B}"/>
</file>

<file path=customXml/itemProps2.xml><?xml version="1.0" encoding="utf-8"?>
<ds:datastoreItem xmlns:ds="http://schemas.openxmlformats.org/officeDocument/2006/customXml" ds:itemID="{2196D69E-8F5B-45AA-B431-2C4E844824EF}"/>
</file>

<file path=customXml/itemProps3.xml><?xml version="1.0" encoding="utf-8"?>
<ds:datastoreItem xmlns:ds="http://schemas.openxmlformats.org/officeDocument/2006/customXml" ds:itemID="{885AF1FF-0806-4736-B458-79CD8926D92E}"/>
</file>

<file path=docProps/app.xml><?xml version="1.0" encoding="utf-8"?>
<Properties xmlns="http://schemas.openxmlformats.org/officeDocument/2006/extended-properties" xmlns:vt="http://schemas.openxmlformats.org/officeDocument/2006/docPropsVTypes">
  <Template>Textured</Template>
  <TotalTime>798</TotalTime>
  <Words>2932</Words>
  <Application>Microsoft Office PowerPoint</Application>
  <PresentationFormat>On-screen Show (4:3)</PresentationFormat>
  <Paragraphs>279</Paragraphs>
  <Slides>36</Slides>
  <Notes>4</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36</vt:i4>
      </vt:variant>
    </vt:vector>
  </HeadingPairs>
  <TitlesOfParts>
    <vt:vector size="38" baseType="lpstr">
      <vt:lpstr>Textured</vt:lpstr>
      <vt:lpstr>Clip</vt:lpstr>
      <vt:lpstr> ENLISTED  EVALUATION WRITING    THE TRUTH, THE WHOLE TRUTH, AND NOTHING BUT THE TRUTH</vt:lpstr>
      <vt:lpstr>PERIODIC REPORT ENDING DATES </vt:lpstr>
      <vt:lpstr>PowerPoint Presentation</vt:lpstr>
      <vt:lpstr>PROMOTION RECOMMENDATION POINTS</vt:lpstr>
      <vt:lpstr>TRAIT GRADES</vt:lpstr>
      <vt:lpstr>EVAL COMMENTS BLOCK 43</vt:lpstr>
      <vt:lpstr>ONLY IF YOU CAN PROVE IT</vt:lpstr>
      <vt:lpstr>PREPARE FOR YOUR EVAL AHEAD OF TIME</vt:lpstr>
      <vt:lpstr>PowerPoint Presentation</vt:lpstr>
      <vt:lpstr>PowerPoint Presentation</vt:lpstr>
      <vt:lpstr>WRITING THE EVAL</vt:lpstr>
      <vt:lpstr>WRITING THE EVAL CONT’D</vt:lpstr>
      <vt:lpstr>WRITING YOUR EVAL CONT’D</vt:lpstr>
      <vt:lpstr>WRITING THE EVAL CONT’D</vt:lpstr>
      <vt:lpstr>WRITING THE EVAL ALL YEAR</vt:lpstr>
      <vt:lpstr>SPECIAL NOTE FOR SEP/NOV EVALS</vt:lpstr>
      <vt:lpstr>WHAT MAKES AN ADVERSE EVAL</vt:lpstr>
      <vt:lpstr>Record Screening/Review</vt:lpstr>
      <vt:lpstr>Record Screening/Review</vt:lpstr>
      <vt:lpstr>Sustained Superior  Performance</vt:lpstr>
      <vt:lpstr>Sustained Superior  Performance</vt:lpstr>
      <vt:lpstr>Sustained Superior Performance</vt:lpstr>
      <vt:lpstr>Sustained Superior  Performance</vt:lpstr>
      <vt:lpstr>Career History</vt:lpstr>
      <vt:lpstr>Career History</vt:lpstr>
      <vt:lpstr>Career History</vt:lpstr>
      <vt:lpstr>Career History</vt:lpstr>
      <vt:lpstr>Career History</vt:lpstr>
      <vt:lpstr>Personal Professional  Development</vt:lpstr>
      <vt:lpstr>Personal Professional  Development</vt:lpstr>
      <vt:lpstr>Personal Professional  Development</vt:lpstr>
      <vt:lpstr>Common Observations</vt:lpstr>
      <vt:lpstr>Common Observations</vt:lpstr>
      <vt:lpstr>Silver Bullets</vt:lpstr>
      <vt:lpstr>Final Notes</vt:lpstr>
      <vt:lpstr>Most Important Take-Aways  1. If you didn’t do it, can’t document it.  If you did it, show cause and effect.  2.  Eval is for the board to inform on performance and potential during a report period.  3.  Eval delivery is not the time to tell a Sailor they could have done better.  Should be pulsed at mid-term, CDB’s and often.</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EVAL WRITING TIPS</dc:title>
  <dc:creator>L'Tanya</dc:creator>
  <cp:lastModifiedBy>jeannie.sikes</cp:lastModifiedBy>
  <cp:revision>27</cp:revision>
  <dcterms:created xsi:type="dcterms:W3CDTF">2005-10-12T00:00:37Z</dcterms:created>
  <dcterms:modified xsi:type="dcterms:W3CDTF">2014-01-21T17:15:58Z</dcterms:modified>
  <cp:contentType>Document</cp:contentTyp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0x01010083285810FDEF0D4F8792F2F41177A680</vt:lpwstr>
  </property>
  <property fmtid="{D5CDD505-2E9C-101B-9397-08002B2CF9AE}" pid="3" name="TemplateUrl">
    <vt:lpwstr/>
  </property>
  <property fmtid="{D5CDD505-2E9C-101B-9397-08002B2CF9AE}" pid="4" name="_SourceUrl">
    <vt:lpwstr/>
  </property>
  <property fmtid="{D5CDD505-2E9C-101B-9397-08002B2CF9AE}" pid="5" name="_SharedFileIndex">
    <vt:lpwstr/>
  </property>
  <property fmtid="{D5CDD505-2E9C-101B-9397-08002B2CF9AE}" pid="6" name="xd_Signature">
    <vt:bool>false</vt:bool>
  </property>
  <property fmtid="{D5CDD505-2E9C-101B-9397-08002B2CF9AE}" pid="7" name="xd_ProgID">
    <vt:lpwstr/>
  </property>
</Properties>
</file>